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31" r:id="rId1"/>
  </p:sldMasterIdLst>
  <p:notesMasterIdLst>
    <p:notesMasterId r:id="rId18"/>
  </p:notesMasterIdLst>
  <p:sldIdLst>
    <p:sldId id="256" r:id="rId2"/>
    <p:sldId id="257" r:id="rId3"/>
    <p:sldId id="258" r:id="rId4"/>
    <p:sldId id="1715" r:id="rId5"/>
    <p:sldId id="259" r:id="rId6"/>
    <p:sldId id="1706" r:id="rId7"/>
    <p:sldId id="1705" r:id="rId8"/>
    <p:sldId id="1707" r:id="rId9"/>
    <p:sldId id="260" r:id="rId10"/>
    <p:sldId id="1708" r:id="rId11"/>
    <p:sldId id="1709" r:id="rId12"/>
    <p:sldId id="1710" r:id="rId13"/>
    <p:sldId id="1711" r:id="rId14"/>
    <p:sldId id="1712" r:id="rId15"/>
    <p:sldId id="1713" r:id="rId16"/>
    <p:sldId id="1714"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74"/>
  </p:normalViewPr>
  <p:slideViewPr>
    <p:cSldViewPr snapToGrid="0" snapToObjects="1">
      <p:cViewPr varScale="1">
        <p:scale>
          <a:sx n="108" d="100"/>
          <a:sy n="108" d="100"/>
        </p:scale>
        <p:origin x="678"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svg"/><Relationship Id="rId1" Type="http://schemas.openxmlformats.org/officeDocument/2006/relationships/image" Target="../media/image15.png"/><Relationship Id="rId4" Type="http://schemas.openxmlformats.org/officeDocument/2006/relationships/image" Target="../media/image18.svg"/></Relationships>
</file>

<file path=ppt/diagrams/_rels/data2.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svg"/><Relationship Id="rId1" Type="http://schemas.openxmlformats.org/officeDocument/2006/relationships/image" Target="../media/image19.png"/><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s>
</file>

<file path=ppt/diagrams/_rels/data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svg"/><Relationship Id="rId1" Type="http://schemas.openxmlformats.org/officeDocument/2006/relationships/image" Target="../media/image27.png"/><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0.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svg"/><Relationship Id="rId1" Type="http://schemas.openxmlformats.org/officeDocument/2006/relationships/image" Target="../media/image15.png"/><Relationship Id="rId4" Type="http://schemas.openxmlformats.org/officeDocument/2006/relationships/image" Target="../media/image18.svg"/></Relationships>
</file>

<file path=ppt/diagrams/_rels/drawing2.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svg"/><Relationship Id="rId1" Type="http://schemas.openxmlformats.org/officeDocument/2006/relationships/image" Target="../media/image19.png"/><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s>
</file>

<file path=ppt/diagrams/_rels/drawing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svg"/><Relationship Id="rId1" Type="http://schemas.openxmlformats.org/officeDocument/2006/relationships/image" Target="../media/image27.png"/><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0.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45EEC96-F7C9-4E72-A9D1-2848C7EF02DA}" type="doc">
      <dgm:prSet loTypeId="urn:microsoft.com/office/officeart/2018/2/layout/Icon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2A5B3E7E-1293-44BB-827D-CE0E613E3B0C}">
      <dgm:prSet/>
      <dgm:spPr/>
      <dgm:t>
        <a:bodyPr/>
        <a:lstStyle/>
        <a:p>
          <a:r>
            <a:rPr lang="en-SG"/>
            <a:t>The Framework addresses this gap and is intended for a wide-range of professional audiences including biomedical researchers, clinician-researchers, data scientists, policymakers, those involved in the governance of big data activities in health and research (including ethics committees and data access committees) and data controllers. Beyond the professionals who may find this resource helpful, the Framework may also be useful to lay people with an interest in big data, patients and research participants. </a:t>
          </a:r>
          <a:endParaRPr lang="en-US"/>
        </a:p>
      </dgm:t>
    </dgm:pt>
    <dgm:pt modelId="{06A1B120-A0B1-43DC-8DB2-3B046A915E78}" type="parTrans" cxnId="{EB28C5A8-C1C0-4A01-9FEA-27380CD92E50}">
      <dgm:prSet/>
      <dgm:spPr/>
      <dgm:t>
        <a:bodyPr/>
        <a:lstStyle/>
        <a:p>
          <a:endParaRPr lang="en-US"/>
        </a:p>
      </dgm:t>
    </dgm:pt>
    <dgm:pt modelId="{0EA81ECC-A12F-4DFF-8031-27B283203532}" type="sibTrans" cxnId="{EB28C5A8-C1C0-4A01-9FEA-27380CD92E50}">
      <dgm:prSet/>
      <dgm:spPr/>
      <dgm:t>
        <a:bodyPr/>
        <a:lstStyle/>
        <a:p>
          <a:endParaRPr lang="en-US"/>
        </a:p>
      </dgm:t>
    </dgm:pt>
    <dgm:pt modelId="{F14C3FA4-A73B-4006-83C9-0946C8DE2F28}">
      <dgm:prSet/>
      <dgm:spPr/>
      <dgm:t>
        <a:bodyPr/>
        <a:lstStyle/>
        <a:p>
          <a:r>
            <a:rPr lang="en-SG"/>
            <a:t>The Framework itself comprises three main components: (1) a list of 16 values identified by the Working Group to be central to a number of big data contexts in which Framework users are most likely to find themselves when making decisions, (2) a six- step deliberative decision-making process to help guide users’ thinking during the decision-making process and (3) articulation of three broader considerations that underlie decisions made using the Framework: the need to respect persons, to take account of community expectations and to consider issues of vulnerability, which can arise in uses of big data. </a:t>
          </a:r>
          <a:endParaRPr lang="en-US"/>
        </a:p>
      </dgm:t>
    </dgm:pt>
    <dgm:pt modelId="{3FA83675-E092-4058-B48A-D7BD6FAA725E}" type="parTrans" cxnId="{B8246D38-40D4-4E14-9619-53E5A129EEA0}">
      <dgm:prSet/>
      <dgm:spPr/>
      <dgm:t>
        <a:bodyPr/>
        <a:lstStyle/>
        <a:p>
          <a:endParaRPr lang="en-US"/>
        </a:p>
      </dgm:t>
    </dgm:pt>
    <dgm:pt modelId="{0D7550CD-1914-4E63-87AF-F7AE586F931A}" type="sibTrans" cxnId="{B8246D38-40D4-4E14-9619-53E5A129EEA0}">
      <dgm:prSet/>
      <dgm:spPr/>
      <dgm:t>
        <a:bodyPr/>
        <a:lstStyle/>
        <a:p>
          <a:endParaRPr lang="en-US"/>
        </a:p>
      </dgm:t>
    </dgm:pt>
    <dgm:pt modelId="{5AC5C3F7-04ED-4566-BC7F-60EFDC754B82}" type="pres">
      <dgm:prSet presAssocID="{445EEC96-F7C9-4E72-A9D1-2848C7EF02DA}" presName="root" presStyleCnt="0">
        <dgm:presLayoutVars>
          <dgm:dir/>
          <dgm:resizeHandles val="exact"/>
        </dgm:presLayoutVars>
      </dgm:prSet>
      <dgm:spPr/>
    </dgm:pt>
    <dgm:pt modelId="{23941D01-D939-42EA-870E-E489A0D82B85}" type="pres">
      <dgm:prSet presAssocID="{2A5B3E7E-1293-44BB-827D-CE0E613E3B0C}" presName="compNode" presStyleCnt="0"/>
      <dgm:spPr/>
    </dgm:pt>
    <dgm:pt modelId="{A492E36D-11E2-4EAE-9C1D-928F1AB37A33}" type="pres">
      <dgm:prSet presAssocID="{2A5B3E7E-1293-44BB-827D-CE0E613E3B0C}"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Users"/>
        </a:ext>
      </dgm:extLst>
    </dgm:pt>
    <dgm:pt modelId="{011811B0-F1DE-4E25-B9C8-CC648B312EC6}" type="pres">
      <dgm:prSet presAssocID="{2A5B3E7E-1293-44BB-827D-CE0E613E3B0C}" presName="spaceRect" presStyleCnt="0"/>
      <dgm:spPr/>
    </dgm:pt>
    <dgm:pt modelId="{D44F9A87-11BD-406A-A458-043EFEA07F09}" type="pres">
      <dgm:prSet presAssocID="{2A5B3E7E-1293-44BB-827D-CE0E613E3B0C}" presName="textRect" presStyleLbl="revTx" presStyleIdx="0" presStyleCnt="2">
        <dgm:presLayoutVars>
          <dgm:chMax val="1"/>
          <dgm:chPref val="1"/>
        </dgm:presLayoutVars>
      </dgm:prSet>
      <dgm:spPr/>
    </dgm:pt>
    <dgm:pt modelId="{53D79582-F982-461D-96C8-79F67F172080}" type="pres">
      <dgm:prSet presAssocID="{0EA81ECC-A12F-4DFF-8031-27B283203532}" presName="sibTrans" presStyleCnt="0"/>
      <dgm:spPr/>
    </dgm:pt>
    <dgm:pt modelId="{E0EF6D47-F54F-4FF2-ADE1-5003AE35626F}" type="pres">
      <dgm:prSet presAssocID="{F14C3FA4-A73B-4006-83C9-0946C8DE2F28}" presName="compNode" presStyleCnt="0"/>
      <dgm:spPr/>
    </dgm:pt>
    <dgm:pt modelId="{850FFB1D-E2D9-4272-9CAE-1187CFEDDAC5}" type="pres">
      <dgm:prSet presAssocID="{F14C3FA4-A73B-4006-83C9-0946C8DE2F28}"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Presentation with Checklist"/>
        </a:ext>
      </dgm:extLst>
    </dgm:pt>
    <dgm:pt modelId="{F5BFEFB3-DC8E-49A4-903C-C549C94FEDE1}" type="pres">
      <dgm:prSet presAssocID="{F14C3FA4-A73B-4006-83C9-0946C8DE2F28}" presName="spaceRect" presStyleCnt="0"/>
      <dgm:spPr/>
    </dgm:pt>
    <dgm:pt modelId="{378AA9CB-7B36-4C0D-AE73-2D7D67E2B186}" type="pres">
      <dgm:prSet presAssocID="{F14C3FA4-A73B-4006-83C9-0946C8DE2F28}" presName="textRect" presStyleLbl="revTx" presStyleIdx="1" presStyleCnt="2">
        <dgm:presLayoutVars>
          <dgm:chMax val="1"/>
          <dgm:chPref val="1"/>
        </dgm:presLayoutVars>
      </dgm:prSet>
      <dgm:spPr/>
    </dgm:pt>
  </dgm:ptLst>
  <dgm:cxnLst>
    <dgm:cxn modelId="{7A77740A-CCD4-4520-825F-7B1E0E94A7B3}" type="presOf" srcId="{2A5B3E7E-1293-44BB-827D-CE0E613E3B0C}" destId="{D44F9A87-11BD-406A-A458-043EFEA07F09}" srcOrd="0" destOrd="0" presId="urn:microsoft.com/office/officeart/2018/2/layout/IconLabelList"/>
    <dgm:cxn modelId="{80BCDC26-6E61-4B98-941F-71D2B3304573}" type="presOf" srcId="{F14C3FA4-A73B-4006-83C9-0946C8DE2F28}" destId="{378AA9CB-7B36-4C0D-AE73-2D7D67E2B186}" srcOrd="0" destOrd="0" presId="urn:microsoft.com/office/officeart/2018/2/layout/IconLabelList"/>
    <dgm:cxn modelId="{B8246D38-40D4-4E14-9619-53E5A129EEA0}" srcId="{445EEC96-F7C9-4E72-A9D1-2848C7EF02DA}" destId="{F14C3FA4-A73B-4006-83C9-0946C8DE2F28}" srcOrd="1" destOrd="0" parTransId="{3FA83675-E092-4058-B48A-D7BD6FAA725E}" sibTransId="{0D7550CD-1914-4E63-87AF-F7AE586F931A}"/>
    <dgm:cxn modelId="{44B60763-F114-4318-9C0F-04EC9882645F}" type="presOf" srcId="{445EEC96-F7C9-4E72-A9D1-2848C7EF02DA}" destId="{5AC5C3F7-04ED-4566-BC7F-60EFDC754B82}" srcOrd="0" destOrd="0" presId="urn:microsoft.com/office/officeart/2018/2/layout/IconLabelList"/>
    <dgm:cxn modelId="{EB28C5A8-C1C0-4A01-9FEA-27380CD92E50}" srcId="{445EEC96-F7C9-4E72-A9D1-2848C7EF02DA}" destId="{2A5B3E7E-1293-44BB-827D-CE0E613E3B0C}" srcOrd="0" destOrd="0" parTransId="{06A1B120-A0B1-43DC-8DB2-3B046A915E78}" sibTransId="{0EA81ECC-A12F-4DFF-8031-27B283203532}"/>
    <dgm:cxn modelId="{DEEF7954-CED5-45EA-B5F3-68CE557AC394}" type="presParOf" srcId="{5AC5C3F7-04ED-4566-BC7F-60EFDC754B82}" destId="{23941D01-D939-42EA-870E-E489A0D82B85}" srcOrd="0" destOrd="0" presId="urn:microsoft.com/office/officeart/2018/2/layout/IconLabelList"/>
    <dgm:cxn modelId="{1E2C360C-E251-422A-8505-10E98932DB32}" type="presParOf" srcId="{23941D01-D939-42EA-870E-E489A0D82B85}" destId="{A492E36D-11E2-4EAE-9C1D-928F1AB37A33}" srcOrd="0" destOrd="0" presId="urn:microsoft.com/office/officeart/2018/2/layout/IconLabelList"/>
    <dgm:cxn modelId="{B1B5B095-6451-4A1E-9635-112A48837E03}" type="presParOf" srcId="{23941D01-D939-42EA-870E-E489A0D82B85}" destId="{011811B0-F1DE-4E25-B9C8-CC648B312EC6}" srcOrd="1" destOrd="0" presId="urn:microsoft.com/office/officeart/2018/2/layout/IconLabelList"/>
    <dgm:cxn modelId="{B3FBA9D1-2130-4F3E-A212-B067AF7905D0}" type="presParOf" srcId="{23941D01-D939-42EA-870E-E489A0D82B85}" destId="{D44F9A87-11BD-406A-A458-043EFEA07F09}" srcOrd="2" destOrd="0" presId="urn:microsoft.com/office/officeart/2018/2/layout/IconLabelList"/>
    <dgm:cxn modelId="{CF65DDFB-C42B-4FCC-A0AF-2A0DD3E0EF35}" type="presParOf" srcId="{5AC5C3F7-04ED-4566-BC7F-60EFDC754B82}" destId="{53D79582-F982-461D-96C8-79F67F172080}" srcOrd="1" destOrd="0" presId="urn:microsoft.com/office/officeart/2018/2/layout/IconLabelList"/>
    <dgm:cxn modelId="{A20EE512-3388-4018-BAC6-341F37B07CC5}" type="presParOf" srcId="{5AC5C3F7-04ED-4566-BC7F-60EFDC754B82}" destId="{E0EF6D47-F54F-4FF2-ADE1-5003AE35626F}" srcOrd="2" destOrd="0" presId="urn:microsoft.com/office/officeart/2018/2/layout/IconLabelList"/>
    <dgm:cxn modelId="{BCBC18D6-3B0A-4096-BB7D-7AF847A42410}" type="presParOf" srcId="{E0EF6D47-F54F-4FF2-ADE1-5003AE35626F}" destId="{850FFB1D-E2D9-4272-9CAE-1187CFEDDAC5}" srcOrd="0" destOrd="0" presId="urn:microsoft.com/office/officeart/2018/2/layout/IconLabelList"/>
    <dgm:cxn modelId="{5F956D85-252D-43E5-88E5-033FE0776318}" type="presParOf" srcId="{E0EF6D47-F54F-4FF2-ADE1-5003AE35626F}" destId="{F5BFEFB3-DC8E-49A4-903C-C549C94FEDE1}" srcOrd="1" destOrd="0" presId="urn:microsoft.com/office/officeart/2018/2/layout/IconLabelList"/>
    <dgm:cxn modelId="{E968F96B-2F8A-4B27-8EA7-A807FD331EA7}" type="presParOf" srcId="{E0EF6D47-F54F-4FF2-ADE1-5003AE35626F}" destId="{378AA9CB-7B36-4C0D-AE73-2D7D67E2B186}"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A14B8BB-F08F-4958-A807-E5ECAE692599}"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1B87D8D8-2353-4426-AF4A-D15D3CB68EC4}">
      <dgm:prSet/>
      <dgm:spPr/>
      <dgm:t>
        <a:bodyPr/>
        <a:lstStyle/>
        <a:p>
          <a:pPr>
            <a:defRPr cap="all"/>
          </a:pPr>
          <a:r>
            <a:rPr lang="en-SG"/>
            <a:t>Subjective Data</a:t>
          </a:r>
          <a:endParaRPr lang="en-US"/>
        </a:p>
      </dgm:t>
    </dgm:pt>
    <dgm:pt modelId="{79065F43-88C3-4BC9-B9E3-B9372144C3F7}" type="parTrans" cxnId="{A9E8AB8F-F8E9-4B8A-A068-3A54DC20024B}">
      <dgm:prSet/>
      <dgm:spPr/>
      <dgm:t>
        <a:bodyPr/>
        <a:lstStyle/>
        <a:p>
          <a:endParaRPr lang="en-US"/>
        </a:p>
      </dgm:t>
    </dgm:pt>
    <dgm:pt modelId="{784FAB7B-28B1-4F60-9DF3-5D3BACB7A7B3}" type="sibTrans" cxnId="{A9E8AB8F-F8E9-4B8A-A068-3A54DC20024B}">
      <dgm:prSet/>
      <dgm:spPr/>
      <dgm:t>
        <a:bodyPr/>
        <a:lstStyle/>
        <a:p>
          <a:endParaRPr lang="en-US"/>
        </a:p>
      </dgm:t>
    </dgm:pt>
    <dgm:pt modelId="{62974B62-D3C9-45C1-A1C6-6D88C677D387}">
      <dgm:prSet/>
      <dgm:spPr/>
      <dgm:t>
        <a:bodyPr/>
        <a:lstStyle/>
        <a:p>
          <a:pPr>
            <a:defRPr cap="all"/>
          </a:pPr>
          <a:r>
            <a:rPr lang="en-SG"/>
            <a:t>Objective Data</a:t>
          </a:r>
          <a:endParaRPr lang="en-US"/>
        </a:p>
      </dgm:t>
    </dgm:pt>
    <dgm:pt modelId="{7C25842B-5E07-4245-AF60-5BEF10D350DE}" type="parTrans" cxnId="{0BD0DF27-4C4B-4B51-A142-D30EC69545D4}">
      <dgm:prSet/>
      <dgm:spPr/>
      <dgm:t>
        <a:bodyPr/>
        <a:lstStyle/>
        <a:p>
          <a:endParaRPr lang="en-US"/>
        </a:p>
      </dgm:t>
    </dgm:pt>
    <dgm:pt modelId="{15A52071-9500-41B6-8088-D037D1F0D7A7}" type="sibTrans" cxnId="{0BD0DF27-4C4B-4B51-A142-D30EC69545D4}">
      <dgm:prSet/>
      <dgm:spPr/>
      <dgm:t>
        <a:bodyPr/>
        <a:lstStyle/>
        <a:p>
          <a:endParaRPr lang="en-US"/>
        </a:p>
      </dgm:t>
    </dgm:pt>
    <dgm:pt modelId="{159670B9-BA65-4700-BEA6-9703F64AF86A}">
      <dgm:prSet/>
      <dgm:spPr/>
      <dgm:t>
        <a:bodyPr/>
        <a:lstStyle/>
        <a:p>
          <a:pPr>
            <a:defRPr cap="all"/>
          </a:pPr>
          <a:r>
            <a:rPr lang="en-SG"/>
            <a:t>Literal Algorithms</a:t>
          </a:r>
          <a:endParaRPr lang="en-US"/>
        </a:p>
      </dgm:t>
    </dgm:pt>
    <dgm:pt modelId="{09206E7D-3B9C-42DB-BABF-2E8ED2DE1554}" type="parTrans" cxnId="{AE45AD00-78A2-42A9-ABDA-E5FAC1298C4F}">
      <dgm:prSet/>
      <dgm:spPr/>
      <dgm:t>
        <a:bodyPr/>
        <a:lstStyle/>
        <a:p>
          <a:endParaRPr lang="en-US"/>
        </a:p>
      </dgm:t>
    </dgm:pt>
    <dgm:pt modelId="{2985AB90-8117-4041-9327-0DE5B48BE6D4}" type="sibTrans" cxnId="{AE45AD00-78A2-42A9-ABDA-E5FAC1298C4F}">
      <dgm:prSet/>
      <dgm:spPr/>
      <dgm:t>
        <a:bodyPr/>
        <a:lstStyle/>
        <a:p>
          <a:endParaRPr lang="en-US"/>
        </a:p>
      </dgm:t>
    </dgm:pt>
    <dgm:pt modelId="{32B0A3BD-D7FB-447C-9913-29CF1556867A}">
      <dgm:prSet/>
      <dgm:spPr/>
      <dgm:t>
        <a:bodyPr/>
        <a:lstStyle/>
        <a:p>
          <a:pPr>
            <a:defRPr cap="all"/>
          </a:pPr>
          <a:r>
            <a:rPr lang="en-SG"/>
            <a:t>Blackbox Algorithms</a:t>
          </a:r>
          <a:endParaRPr lang="en-US"/>
        </a:p>
      </dgm:t>
    </dgm:pt>
    <dgm:pt modelId="{84B650E9-90A2-4615-B80C-82B4F54E0BE1}" type="parTrans" cxnId="{54B5F0EC-EEB1-4BEF-8AEC-6EDE8C81B9FC}">
      <dgm:prSet/>
      <dgm:spPr/>
      <dgm:t>
        <a:bodyPr/>
        <a:lstStyle/>
        <a:p>
          <a:endParaRPr lang="en-US"/>
        </a:p>
      </dgm:t>
    </dgm:pt>
    <dgm:pt modelId="{73F50AF4-01D4-46EF-8F4E-7D6FE3F02708}" type="sibTrans" cxnId="{54B5F0EC-EEB1-4BEF-8AEC-6EDE8C81B9FC}">
      <dgm:prSet/>
      <dgm:spPr/>
      <dgm:t>
        <a:bodyPr/>
        <a:lstStyle/>
        <a:p>
          <a:endParaRPr lang="en-US"/>
        </a:p>
      </dgm:t>
    </dgm:pt>
    <dgm:pt modelId="{F1C172D1-0506-4ECA-B544-E1C819D6A458}" type="pres">
      <dgm:prSet presAssocID="{9A14B8BB-F08F-4958-A807-E5ECAE692599}" presName="root" presStyleCnt="0">
        <dgm:presLayoutVars>
          <dgm:dir/>
          <dgm:resizeHandles val="exact"/>
        </dgm:presLayoutVars>
      </dgm:prSet>
      <dgm:spPr/>
    </dgm:pt>
    <dgm:pt modelId="{72AEF759-9BBE-4FAE-ACAD-E2860003DD3C}" type="pres">
      <dgm:prSet presAssocID="{1B87D8D8-2353-4426-AF4A-D15D3CB68EC4}" presName="compNode" presStyleCnt="0"/>
      <dgm:spPr/>
    </dgm:pt>
    <dgm:pt modelId="{5FBDF239-3F37-44F1-8283-BDF99C6838BA}" type="pres">
      <dgm:prSet presAssocID="{1B87D8D8-2353-4426-AF4A-D15D3CB68EC4}" presName="iconBgRect" presStyleLbl="bgShp" presStyleIdx="0" presStyleCnt="4"/>
      <dgm:spPr/>
    </dgm:pt>
    <dgm:pt modelId="{A88D208A-62CD-4BBE-8EE6-D050C5C4BD4F}" type="pres">
      <dgm:prSet presAssocID="{1B87D8D8-2353-4426-AF4A-D15D3CB68EC4}"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ar chart"/>
        </a:ext>
      </dgm:extLst>
    </dgm:pt>
    <dgm:pt modelId="{03BFF6FC-A13B-4B5E-BA3A-0908F5E9B121}" type="pres">
      <dgm:prSet presAssocID="{1B87D8D8-2353-4426-AF4A-D15D3CB68EC4}" presName="spaceRect" presStyleCnt="0"/>
      <dgm:spPr/>
    </dgm:pt>
    <dgm:pt modelId="{A6BCC8B1-D50A-414F-9E7C-EFA9A3E9C21A}" type="pres">
      <dgm:prSet presAssocID="{1B87D8D8-2353-4426-AF4A-D15D3CB68EC4}" presName="textRect" presStyleLbl="revTx" presStyleIdx="0" presStyleCnt="4">
        <dgm:presLayoutVars>
          <dgm:chMax val="1"/>
          <dgm:chPref val="1"/>
        </dgm:presLayoutVars>
      </dgm:prSet>
      <dgm:spPr/>
    </dgm:pt>
    <dgm:pt modelId="{26F46429-4B59-4133-AE57-B129314065B0}" type="pres">
      <dgm:prSet presAssocID="{784FAB7B-28B1-4F60-9DF3-5D3BACB7A7B3}" presName="sibTrans" presStyleCnt="0"/>
      <dgm:spPr/>
    </dgm:pt>
    <dgm:pt modelId="{3268D474-AA3B-43CB-A600-02D139BAB225}" type="pres">
      <dgm:prSet presAssocID="{62974B62-D3C9-45C1-A1C6-6D88C677D387}" presName="compNode" presStyleCnt="0"/>
      <dgm:spPr/>
    </dgm:pt>
    <dgm:pt modelId="{EDEFEDA3-3C31-4F6D-B500-5F3463C566A2}" type="pres">
      <dgm:prSet presAssocID="{62974B62-D3C9-45C1-A1C6-6D88C677D387}" presName="iconBgRect" presStyleLbl="bgShp" presStyleIdx="1" presStyleCnt="4"/>
      <dgm:spPr/>
    </dgm:pt>
    <dgm:pt modelId="{61D533CF-C8BB-4E7F-87AE-AE31239048DD}" type="pres">
      <dgm:prSet presAssocID="{62974B62-D3C9-45C1-A1C6-6D88C677D387}"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ullseye"/>
        </a:ext>
      </dgm:extLst>
    </dgm:pt>
    <dgm:pt modelId="{69E35B46-0E20-4AA6-AC3E-B08B67BDD43C}" type="pres">
      <dgm:prSet presAssocID="{62974B62-D3C9-45C1-A1C6-6D88C677D387}" presName="spaceRect" presStyleCnt="0"/>
      <dgm:spPr/>
    </dgm:pt>
    <dgm:pt modelId="{A45A9508-2800-43AD-B12C-02CE028834F4}" type="pres">
      <dgm:prSet presAssocID="{62974B62-D3C9-45C1-A1C6-6D88C677D387}" presName="textRect" presStyleLbl="revTx" presStyleIdx="1" presStyleCnt="4">
        <dgm:presLayoutVars>
          <dgm:chMax val="1"/>
          <dgm:chPref val="1"/>
        </dgm:presLayoutVars>
      </dgm:prSet>
      <dgm:spPr/>
    </dgm:pt>
    <dgm:pt modelId="{209969DE-A46B-4E50-956E-A23ECF183A86}" type="pres">
      <dgm:prSet presAssocID="{15A52071-9500-41B6-8088-D037D1F0D7A7}" presName="sibTrans" presStyleCnt="0"/>
      <dgm:spPr/>
    </dgm:pt>
    <dgm:pt modelId="{AEA9D210-2060-409A-99EF-1D5CFF5DBBFA}" type="pres">
      <dgm:prSet presAssocID="{159670B9-BA65-4700-BEA6-9703F64AF86A}" presName="compNode" presStyleCnt="0"/>
      <dgm:spPr/>
    </dgm:pt>
    <dgm:pt modelId="{90203D09-0AFD-4CC1-92C8-8A33279F08E1}" type="pres">
      <dgm:prSet presAssocID="{159670B9-BA65-4700-BEA6-9703F64AF86A}" presName="iconBgRect" presStyleLbl="bgShp" presStyleIdx="2" presStyleCnt="4"/>
      <dgm:spPr/>
    </dgm:pt>
    <dgm:pt modelId="{7BF54154-5D3A-40E1-AB35-5314FEC37275}" type="pres">
      <dgm:prSet presAssocID="{159670B9-BA65-4700-BEA6-9703F64AF86A}"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ead with Gears"/>
        </a:ext>
      </dgm:extLst>
    </dgm:pt>
    <dgm:pt modelId="{2DCE8021-70D8-42F6-B816-564A75BC67A4}" type="pres">
      <dgm:prSet presAssocID="{159670B9-BA65-4700-BEA6-9703F64AF86A}" presName="spaceRect" presStyleCnt="0"/>
      <dgm:spPr/>
    </dgm:pt>
    <dgm:pt modelId="{D078D73E-C5AB-40EC-A90F-2AEFCDE6F048}" type="pres">
      <dgm:prSet presAssocID="{159670B9-BA65-4700-BEA6-9703F64AF86A}" presName="textRect" presStyleLbl="revTx" presStyleIdx="2" presStyleCnt="4">
        <dgm:presLayoutVars>
          <dgm:chMax val="1"/>
          <dgm:chPref val="1"/>
        </dgm:presLayoutVars>
      </dgm:prSet>
      <dgm:spPr/>
    </dgm:pt>
    <dgm:pt modelId="{5717280D-8B24-4BAC-8C34-DCB4DB7B7818}" type="pres">
      <dgm:prSet presAssocID="{2985AB90-8117-4041-9327-0DE5B48BE6D4}" presName="sibTrans" presStyleCnt="0"/>
      <dgm:spPr/>
    </dgm:pt>
    <dgm:pt modelId="{9848959A-5C6B-4D5E-9057-0DAB6CF5C9DF}" type="pres">
      <dgm:prSet presAssocID="{32B0A3BD-D7FB-447C-9913-29CF1556867A}" presName="compNode" presStyleCnt="0"/>
      <dgm:spPr/>
    </dgm:pt>
    <dgm:pt modelId="{9D155698-E9E8-4899-A037-692CE0C6FDDF}" type="pres">
      <dgm:prSet presAssocID="{32B0A3BD-D7FB-447C-9913-29CF1556867A}" presName="iconBgRect" presStyleLbl="bgShp" presStyleIdx="3" presStyleCnt="4"/>
      <dgm:spPr/>
    </dgm:pt>
    <dgm:pt modelId="{6C250E91-B027-4A7B-B40A-603B48B3356F}" type="pres">
      <dgm:prSet presAssocID="{32B0A3BD-D7FB-447C-9913-29CF1556867A}"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Robot"/>
        </a:ext>
      </dgm:extLst>
    </dgm:pt>
    <dgm:pt modelId="{909535D0-FEE0-436F-B5F2-A41A01D9B994}" type="pres">
      <dgm:prSet presAssocID="{32B0A3BD-D7FB-447C-9913-29CF1556867A}" presName="spaceRect" presStyleCnt="0"/>
      <dgm:spPr/>
    </dgm:pt>
    <dgm:pt modelId="{077B8F40-F10D-44FD-B5BB-7CB35C185DB5}" type="pres">
      <dgm:prSet presAssocID="{32B0A3BD-D7FB-447C-9913-29CF1556867A}" presName="textRect" presStyleLbl="revTx" presStyleIdx="3" presStyleCnt="4">
        <dgm:presLayoutVars>
          <dgm:chMax val="1"/>
          <dgm:chPref val="1"/>
        </dgm:presLayoutVars>
      </dgm:prSet>
      <dgm:spPr/>
    </dgm:pt>
  </dgm:ptLst>
  <dgm:cxnLst>
    <dgm:cxn modelId="{AE45AD00-78A2-42A9-ABDA-E5FAC1298C4F}" srcId="{9A14B8BB-F08F-4958-A807-E5ECAE692599}" destId="{159670B9-BA65-4700-BEA6-9703F64AF86A}" srcOrd="2" destOrd="0" parTransId="{09206E7D-3B9C-42DB-BABF-2E8ED2DE1554}" sibTransId="{2985AB90-8117-4041-9327-0DE5B48BE6D4}"/>
    <dgm:cxn modelId="{FC35191B-71AD-4C4A-AF61-F80B4F6C4096}" type="presOf" srcId="{32B0A3BD-D7FB-447C-9913-29CF1556867A}" destId="{077B8F40-F10D-44FD-B5BB-7CB35C185DB5}" srcOrd="0" destOrd="0" presId="urn:microsoft.com/office/officeart/2018/5/layout/IconCircleLabelList"/>
    <dgm:cxn modelId="{5C76721C-DC58-4072-B444-298FA13659DC}" type="presOf" srcId="{1B87D8D8-2353-4426-AF4A-D15D3CB68EC4}" destId="{A6BCC8B1-D50A-414F-9E7C-EFA9A3E9C21A}" srcOrd="0" destOrd="0" presId="urn:microsoft.com/office/officeart/2018/5/layout/IconCircleLabelList"/>
    <dgm:cxn modelId="{0BD0DF27-4C4B-4B51-A142-D30EC69545D4}" srcId="{9A14B8BB-F08F-4958-A807-E5ECAE692599}" destId="{62974B62-D3C9-45C1-A1C6-6D88C677D387}" srcOrd="1" destOrd="0" parTransId="{7C25842B-5E07-4245-AF60-5BEF10D350DE}" sibTransId="{15A52071-9500-41B6-8088-D037D1F0D7A7}"/>
    <dgm:cxn modelId="{73838B37-C5C3-431D-AF59-B511B265D209}" type="presOf" srcId="{62974B62-D3C9-45C1-A1C6-6D88C677D387}" destId="{A45A9508-2800-43AD-B12C-02CE028834F4}" srcOrd="0" destOrd="0" presId="urn:microsoft.com/office/officeart/2018/5/layout/IconCircleLabelList"/>
    <dgm:cxn modelId="{0B533D5E-00E2-48A5-9342-EF29D5E5DF13}" type="presOf" srcId="{159670B9-BA65-4700-BEA6-9703F64AF86A}" destId="{D078D73E-C5AB-40EC-A90F-2AEFCDE6F048}" srcOrd="0" destOrd="0" presId="urn:microsoft.com/office/officeart/2018/5/layout/IconCircleLabelList"/>
    <dgm:cxn modelId="{A9E8AB8F-F8E9-4B8A-A068-3A54DC20024B}" srcId="{9A14B8BB-F08F-4958-A807-E5ECAE692599}" destId="{1B87D8D8-2353-4426-AF4A-D15D3CB68EC4}" srcOrd="0" destOrd="0" parTransId="{79065F43-88C3-4BC9-B9E3-B9372144C3F7}" sibTransId="{784FAB7B-28B1-4F60-9DF3-5D3BACB7A7B3}"/>
    <dgm:cxn modelId="{77B9F895-9F9D-4C7E-8D6E-6AE151068FA6}" type="presOf" srcId="{9A14B8BB-F08F-4958-A807-E5ECAE692599}" destId="{F1C172D1-0506-4ECA-B544-E1C819D6A458}" srcOrd="0" destOrd="0" presId="urn:microsoft.com/office/officeart/2018/5/layout/IconCircleLabelList"/>
    <dgm:cxn modelId="{54B5F0EC-EEB1-4BEF-8AEC-6EDE8C81B9FC}" srcId="{9A14B8BB-F08F-4958-A807-E5ECAE692599}" destId="{32B0A3BD-D7FB-447C-9913-29CF1556867A}" srcOrd="3" destOrd="0" parTransId="{84B650E9-90A2-4615-B80C-82B4F54E0BE1}" sibTransId="{73F50AF4-01D4-46EF-8F4E-7D6FE3F02708}"/>
    <dgm:cxn modelId="{BC216BC3-0E8F-4BB3-8D27-EF8D873F8E6C}" type="presParOf" srcId="{F1C172D1-0506-4ECA-B544-E1C819D6A458}" destId="{72AEF759-9BBE-4FAE-ACAD-E2860003DD3C}" srcOrd="0" destOrd="0" presId="urn:microsoft.com/office/officeart/2018/5/layout/IconCircleLabelList"/>
    <dgm:cxn modelId="{F4245F45-5C49-4036-938E-017EC4002F5E}" type="presParOf" srcId="{72AEF759-9BBE-4FAE-ACAD-E2860003DD3C}" destId="{5FBDF239-3F37-44F1-8283-BDF99C6838BA}" srcOrd="0" destOrd="0" presId="urn:microsoft.com/office/officeart/2018/5/layout/IconCircleLabelList"/>
    <dgm:cxn modelId="{356F672D-C1F8-4A45-9FCF-6EA36B99EA71}" type="presParOf" srcId="{72AEF759-9BBE-4FAE-ACAD-E2860003DD3C}" destId="{A88D208A-62CD-4BBE-8EE6-D050C5C4BD4F}" srcOrd="1" destOrd="0" presId="urn:microsoft.com/office/officeart/2018/5/layout/IconCircleLabelList"/>
    <dgm:cxn modelId="{A12774FD-F9FA-4421-9A1A-9BF409BEEF55}" type="presParOf" srcId="{72AEF759-9BBE-4FAE-ACAD-E2860003DD3C}" destId="{03BFF6FC-A13B-4B5E-BA3A-0908F5E9B121}" srcOrd="2" destOrd="0" presId="urn:microsoft.com/office/officeart/2018/5/layout/IconCircleLabelList"/>
    <dgm:cxn modelId="{0C3DEE84-8470-4F43-90AC-B3B22908281A}" type="presParOf" srcId="{72AEF759-9BBE-4FAE-ACAD-E2860003DD3C}" destId="{A6BCC8B1-D50A-414F-9E7C-EFA9A3E9C21A}" srcOrd="3" destOrd="0" presId="urn:microsoft.com/office/officeart/2018/5/layout/IconCircleLabelList"/>
    <dgm:cxn modelId="{5EB1E8E4-D744-4417-B0F7-89B62E764AF6}" type="presParOf" srcId="{F1C172D1-0506-4ECA-B544-E1C819D6A458}" destId="{26F46429-4B59-4133-AE57-B129314065B0}" srcOrd="1" destOrd="0" presId="urn:microsoft.com/office/officeart/2018/5/layout/IconCircleLabelList"/>
    <dgm:cxn modelId="{1643E347-970F-4762-B09F-433FEE4139F1}" type="presParOf" srcId="{F1C172D1-0506-4ECA-B544-E1C819D6A458}" destId="{3268D474-AA3B-43CB-A600-02D139BAB225}" srcOrd="2" destOrd="0" presId="urn:microsoft.com/office/officeart/2018/5/layout/IconCircleLabelList"/>
    <dgm:cxn modelId="{4DAC3D83-CB45-4836-86A6-4321A7FCEAF5}" type="presParOf" srcId="{3268D474-AA3B-43CB-A600-02D139BAB225}" destId="{EDEFEDA3-3C31-4F6D-B500-5F3463C566A2}" srcOrd="0" destOrd="0" presId="urn:microsoft.com/office/officeart/2018/5/layout/IconCircleLabelList"/>
    <dgm:cxn modelId="{5E3C9F60-6A49-4E03-8569-CE1C29F05B58}" type="presParOf" srcId="{3268D474-AA3B-43CB-A600-02D139BAB225}" destId="{61D533CF-C8BB-4E7F-87AE-AE31239048DD}" srcOrd="1" destOrd="0" presId="urn:microsoft.com/office/officeart/2018/5/layout/IconCircleLabelList"/>
    <dgm:cxn modelId="{C959DD74-8D73-42D0-8C42-ADC3E0A359B4}" type="presParOf" srcId="{3268D474-AA3B-43CB-A600-02D139BAB225}" destId="{69E35B46-0E20-4AA6-AC3E-B08B67BDD43C}" srcOrd="2" destOrd="0" presId="urn:microsoft.com/office/officeart/2018/5/layout/IconCircleLabelList"/>
    <dgm:cxn modelId="{A7006035-783E-4F13-B337-8E805C0BF7AC}" type="presParOf" srcId="{3268D474-AA3B-43CB-A600-02D139BAB225}" destId="{A45A9508-2800-43AD-B12C-02CE028834F4}" srcOrd="3" destOrd="0" presId="urn:microsoft.com/office/officeart/2018/5/layout/IconCircleLabelList"/>
    <dgm:cxn modelId="{5E3A465A-F649-49B8-9F92-683EE858EE1C}" type="presParOf" srcId="{F1C172D1-0506-4ECA-B544-E1C819D6A458}" destId="{209969DE-A46B-4E50-956E-A23ECF183A86}" srcOrd="3" destOrd="0" presId="urn:microsoft.com/office/officeart/2018/5/layout/IconCircleLabelList"/>
    <dgm:cxn modelId="{711EA848-11A6-43E6-BED7-30C2DCD743E3}" type="presParOf" srcId="{F1C172D1-0506-4ECA-B544-E1C819D6A458}" destId="{AEA9D210-2060-409A-99EF-1D5CFF5DBBFA}" srcOrd="4" destOrd="0" presId="urn:microsoft.com/office/officeart/2018/5/layout/IconCircleLabelList"/>
    <dgm:cxn modelId="{B6C6EA00-A817-4509-9AC8-398F649350FB}" type="presParOf" srcId="{AEA9D210-2060-409A-99EF-1D5CFF5DBBFA}" destId="{90203D09-0AFD-4CC1-92C8-8A33279F08E1}" srcOrd="0" destOrd="0" presId="urn:microsoft.com/office/officeart/2018/5/layout/IconCircleLabelList"/>
    <dgm:cxn modelId="{B91D6237-F697-499B-9B8F-9FB85856409D}" type="presParOf" srcId="{AEA9D210-2060-409A-99EF-1D5CFF5DBBFA}" destId="{7BF54154-5D3A-40E1-AB35-5314FEC37275}" srcOrd="1" destOrd="0" presId="urn:microsoft.com/office/officeart/2018/5/layout/IconCircleLabelList"/>
    <dgm:cxn modelId="{88489919-B69E-46DB-AA4C-4401C69D51BB}" type="presParOf" srcId="{AEA9D210-2060-409A-99EF-1D5CFF5DBBFA}" destId="{2DCE8021-70D8-42F6-B816-564A75BC67A4}" srcOrd="2" destOrd="0" presId="urn:microsoft.com/office/officeart/2018/5/layout/IconCircleLabelList"/>
    <dgm:cxn modelId="{3B8CFF04-2792-440F-878D-6ADB434138E7}" type="presParOf" srcId="{AEA9D210-2060-409A-99EF-1D5CFF5DBBFA}" destId="{D078D73E-C5AB-40EC-A90F-2AEFCDE6F048}" srcOrd="3" destOrd="0" presId="urn:microsoft.com/office/officeart/2018/5/layout/IconCircleLabelList"/>
    <dgm:cxn modelId="{B832BFA0-553A-4591-878B-2B982D080606}" type="presParOf" srcId="{F1C172D1-0506-4ECA-B544-E1C819D6A458}" destId="{5717280D-8B24-4BAC-8C34-DCB4DB7B7818}" srcOrd="5" destOrd="0" presId="urn:microsoft.com/office/officeart/2018/5/layout/IconCircleLabelList"/>
    <dgm:cxn modelId="{4739538E-D806-4BED-A2C1-CD1AE512DD91}" type="presParOf" srcId="{F1C172D1-0506-4ECA-B544-E1C819D6A458}" destId="{9848959A-5C6B-4D5E-9057-0DAB6CF5C9DF}" srcOrd="6" destOrd="0" presId="urn:microsoft.com/office/officeart/2018/5/layout/IconCircleLabelList"/>
    <dgm:cxn modelId="{CE8045D2-7FFF-461A-A660-3CBEE5258190}" type="presParOf" srcId="{9848959A-5C6B-4D5E-9057-0DAB6CF5C9DF}" destId="{9D155698-E9E8-4899-A037-692CE0C6FDDF}" srcOrd="0" destOrd="0" presId="urn:microsoft.com/office/officeart/2018/5/layout/IconCircleLabelList"/>
    <dgm:cxn modelId="{71E9A3D9-EB4F-4483-993E-487DB6FA7101}" type="presParOf" srcId="{9848959A-5C6B-4D5E-9057-0DAB6CF5C9DF}" destId="{6C250E91-B027-4A7B-B40A-603B48B3356F}" srcOrd="1" destOrd="0" presId="urn:microsoft.com/office/officeart/2018/5/layout/IconCircleLabelList"/>
    <dgm:cxn modelId="{F618E64F-B8D4-43F5-A637-AA196AD5AC85}" type="presParOf" srcId="{9848959A-5C6B-4D5E-9057-0DAB6CF5C9DF}" destId="{909535D0-FEE0-436F-B5F2-A41A01D9B994}" srcOrd="2" destOrd="0" presId="urn:microsoft.com/office/officeart/2018/5/layout/IconCircleLabelList"/>
    <dgm:cxn modelId="{0B925414-DC15-43B3-A178-8883027FC7B4}" type="presParOf" srcId="{9848959A-5C6B-4D5E-9057-0DAB6CF5C9DF}" destId="{077B8F40-F10D-44FD-B5BB-7CB35C185DB5}"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D564853-47F8-4FB8-9E2A-EFACB79775B8}" type="doc">
      <dgm:prSet loTypeId="urn:microsoft.com/office/officeart/2018/5/layout/IconLeaf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B8E9B036-F116-4A01-B6C4-EF57183BB8C6}">
      <dgm:prSet/>
      <dgm:spPr/>
      <dgm:t>
        <a:bodyPr/>
        <a:lstStyle/>
        <a:p>
          <a:pPr>
            <a:lnSpc>
              <a:spcPct val="100000"/>
            </a:lnSpc>
            <a:defRPr cap="all"/>
          </a:pPr>
          <a:r>
            <a:rPr lang="en-SG"/>
            <a:t>Know knowns</a:t>
          </a:r>
          <a:endParaRPr lang="en-US"/>
        </a:p>
      </dgm:t>
    </dgm:pt>
    <dgm:pt modelId="{D4A98F84-44CC-4381-B0FC-4373D72AFCAE}" type="parTrans" cxnId="{248114C8-0097-4A6B-B4F9-910F17F301B0}">
      <dgm:prSet/>
      <dgm:spPr/>
      <dgm:t>
        <a:bodyPr/>
        <a:lstStyle/>
        <a:p>
          <a:endParaRPr lang="en-US"/>
        </a:p>
      </dgm:t>
    </dgm:pt>
    <dgm:pt modelId="{541980D8-4EC6-4A2B-B3CD-31AA7A27305A}" type="sibTrans" cxnId="{248114C8-0097-4A6B-B4F9-910F17F301B0}">
      <dgm:prSet/>
      <dgm:spPr/>
      <dgm:t>
        <a:bodyPr/>
        <a:lstStyle/>
        <a:p>
          <a:endParaRPr lang="en-US"/>
        </a:p>
      </dgm:t>
    </dgm:pt>
    <dgm:pt modelId="{67C6CB10-CB4E-4538-A3C4-477DD2E55ABB}">
      <dgm:prSet/>
      <dgm:spPr/>
      <dgm:t>
        <a:bodyPr/>
        <a:lstStyle/>
        <a:p>
          <a:pPr>
            <a:lnSpc>
              <a:spcPct val="100000"/>
            </a:lnSpc>
            <a:defRPr cap="all"/>
          </a:pPr>
          <a:r>
            <a:rPr lang="en-SG"/>
            <a:t>Know unknowns</a:t>
          </a:r>
          <a:endParaRPr lang="en-US"/>
        </a:p>
      </dgm:t>
    </dgm:pt>
    <dgm:pt modelId="{3B44B3CD-2DFD-4CAF-A87B-61206A2BD1BC}" type="parTrans" cxnId="{55599BC0-C8A5-477C-8C06-5279B3F9BE7E}">
      <dgm:prSet/>
      <dgm:spPr/>
      <dgm:t>
        <a:bodyPr/>
        <a:lstStyle/>
        <a:p>
          <a:endParaRPr lang="en-US"/>
        </a:p>
      </dgm:t>
    </dgm:pt>
    <dgm:pt modelId="{B688D173-1A43-4E83-B92B-59692FEC2B8A}" type="sibTrans" cxnId="{55599BC0-C8A5-477C-8C06-5279B3F9BE7E}">
      <dgm:prSet/>
      <dgm:spPr/>
      <dgm:t>
        <a:bodyPr/>
        <a:lstStyle/>
        <a:p>
          <a:endParaRPr lang="en-US"/>
        </a:p>
      </dgm:t>
    </dgm:pt>
    <dgm:pt modelId="{7108582E-CC1B-4A3E-84BF-3DE9D98B8A2C}">
      <dgm:prSet/>
      <dgm:spPr/>
      <dgm:t>
        <a:bodyPr/>
        <a:lstStyle/>
        <a:p>
          <a:pPr>
            <a:lnSpc>
              <a:spcPct val="100000"/>
            </a:lnSpc>
            <a:defRPr cap="all"/>
          </a:pPr>
          <a:r>
            <a:rPr lang="en-SG"/>
            <a:t>Unknown unknowns</a:t>
          </a:r>
          <a:endParaRPr lang="en-US"/>
        </a:p>
      </dgm:t>
    </dgm:pt>
    <dgm:pt modelId="{F3A4C2DA-AC2A-4C13-A784-78FB91073241}" type="parTrans" cxnId="{983161DF-7614-4224-8D7E-9BEED69F8097}">
      <dgm:prSet/>
      <dgm:spPr/>
      <dgm:t>
        <a:bodyPr/>
        <a:lstStyle/>
        <a:p>
          <a:endParaRPr lang="en-US"/>
        </a:p>
      </dgm:t>
    </dgm:pt>
    <dgm:pt modelId="{C3490C4E-F287-4598-B30D-6B0A5F2CD324}" type="sibTrans" cxnId="{983161DF-7614-4224-8D7E-9BEED69F8097}">
      <dgm:prSet/>
      <dgm:spPr/>
      <dgm:t>
        <a:bodyPr/>
        <a:lstStyle/>
        <a:p>
          <a:endParaRPr lang="en-US"/>
        </a:p>
      </dgm:t>
    </dgm:pt>
    <dgm:pt modelId="{48F7A245-0F79-49FA-8EB5-DE11A7BB9077}" type="pres">
      <dgm:prSet presAssocID="{BD564853-47F8-4FB8-9E2A-EFACB79775B8}" presName="root" presStyleCnt="0">
        <dgm:presLayoutVars>
          <dgm:dir/>
          <dgm:resizeHandles val="exact"/>
        </dgm:presLayoutVars>
      </dgm:prSet>
      <dgm:spPr/>
    </dgm:pt>
    <dgm:pt modelId="{6D522EB2-C7F4-4683-A29C-287615F6847E}" type="pres">
      <dgm:prSet presAssocID="{B8E9B036-F116-4A01-B6C4-EF57183BB8C6}" presName="compNode" presStyleCnt="0"/>
      <dgm:spPr/>
    </dgm:pt>
    <dgm:pt modelId="{B5B4B0DB-ADFA-4C33-9A3C-282A6A18125F}" type="pres">
      <dgm:prSet presAssocID="{B8E9B036-F116-4A01-B6C4-EF57183BB8C6}" presName="iconBgRect" presStyleLbl="bgShp" presStyleIdx="0" presStyleCnt="3"/>
      <dgm:spPr>
        <a:prstGeom prst="round2DiagRect">
          <a:avLst>
            <a:gd name="adj1" fmla="val 29727"/>
            <a:gd name="adj2" fmla="val 0"/>
          </a:avLst>
        </a:prstGeom>
      </dgm:spPr>
    </dgm:pt>
    <dgm:pt modelId="{38AAE99F-2018-4A64-B248-A530EB3F4C74}" type="pres">
      <dgm:prSet presAssocID="{B8E9B036-F116-4A01-B6C4-EF57183BB8C6}"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Questions"/>
        </a:ext>
      </dgm:extLst>
    </dgm:pt>
    <dgm:pt modelId="{4336CDA9-518F-4519-A870-56595D9E4D4F}" type="pres">
      <dgm:prSet presAssocID="{B8E9B036-F116-4A01-B6C4-EF57183BB8C6}" presName="spaceRect" presStyleCnt="0"/>
      <dgm:spPr/>
    </dgm:pt>
    <dgm:pt modelId="{F3161E7A-3E5A-42C8-B4A9-43A6593E6B19}" type="pres">
      <dgm:prSet presAssocID="{B8E9B036-F116-4A01-B6C4-EF57183BB8C6}" presName="textRect" presStyleLbl="revTx" presStyleIdx="0" presStyleCnt="3">
        <dgm:presLayoutVars>
          <dgm:chMax val="1"/>
          <dgm:chPref val="1"/>
        </dgm:presLayoutVars>
      </dgm:prSet>
      <dgm:spPr/>
    </dgm:pt>
    <dgm:pt modelId="{B53874C6-9AEB-48FE-851A-CCDAC40F15F0}" type="pres">
      <dgm:prSet presAssocID="{541980D8-4EC6-4A2B-B3CD-31AA7A27305A}" presName="sibTrans" presStyleCnt="0"/>
      <dgm:spPr/>
    </dgm:pt>
    <dgm:pt modelId="{AD0F6D93-0A6F-484B-9206-B11A594EE488}" type="pres">
      <dgm:prSet presAssocID="{67C6CB10-CB4E-4538-A3C4-477DD2E55ABB}" presName="compNode" presStyleCnt="0"/>
      <dgm:spPr/>
    </dgm:pt>
    <dgm:pt modelId="{CB784FCB-CD52-454B-AC51-E35419F3628F}" type="pres">
      <dgm:prSet presAssocID="{67C6CB10-CB4E-4538-A3C4-477DD2E55ABB}" presName="iconBgRect" presStyleLbl="bgShp" presStyleIdx="1" presStyleCnt="3"/>
      <dgm:spPr>
        <a:prstGeom prst="round2DiagRect">
          <a:avLst>
            <a:gd name="adj1" fmla="val 29727"/>
            <a:gd name="adj2" fmla="val 0"/>
          </a:avLst>
        </a:prstGeom>
      </dgm:spPr>
    </dgm:pt>
    <dgm:pt modelId="{D626CF0E-BA46-4143-A990-B237160BC4D7}" type="pres">
      <dgm:prSet presAssocID="{67C6CB10-CB4E-4538-A3C4-477DD2E55ABB}"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elp"/>
        </a:ext>
      </dgm:extLst>
    </dgm:pt>
    <dgm:pt modelId="{0D39C686-42C5-4A26-B337-F9BCC5EB290D}" type="pres">
      <dgm:prSet presAssocID="{67C6CB10-CB4E-4538-A3C4-477DD2E55ABB}" presName="spaceRect" presStyleCnt="0"/>
      <dgm:spPr/>
    </dgm:pt>
    <dgm:pt modelId="{51C41A44-5AE0-43DC-9141-C160AE8A9423}" type="pres">
      <dgm:prSet presAssocID="{67C6CB10-CB4E-4538-A3C4-477DD2E55ABB}" presName="textRect" presStyleLbl="revTx" presStyleIdx="1" presStyleCnt="3">
        <dgm:presLayoutVars>
          <dgm:chMax val="1"/>
          <dgm:chPref val="1"/>
        </dgm:presLayoutVars>
      </dgm:prSet>
      <dgm:spPr/>
    </dgm:pt>
    <dgm:pt modelId="{8C4F8B24-C249-490F-90D3-332ACC58A2B9}" type="pres">
      <dgm:prSet presAssocID="{B688D173-1A43-4E83-B92B-59692FEC2B8A}" presName="sibTrans" presStyleCnt="0"/>
      <dgm:spPr/>
    </dgm:pt>
    <dgm:pt modelId="{39B1EA2A-86BD-4976-B247-96A1114D5F16}" type="pres">
      <dgm:prSet presAssocID="{7108582E-CC1B-4A3E-84BF-3DE9D98B8A2C}" presName="compNode" presStyleCnt="0"/>
      <dgm:spPr/>
    </dgm:pt>
    <dgm:pt modelId="{A4F27CEB-4F06-4F8C-B88E-BD86AE44032D}" type="pres">
      <dgm:prSet presAssocID="{7108582E-CC1B-4A3E-84BF-3DE9D98B8A2C}" presName="iconBgRect" presStyleLbl="bgShp" presStyleIdx="2" presStyleCnt="3"/>
      <dgm:spPr>
        <a:prstGeom prst="round2DiagRect">
          <a:avLst>
            <a:gd name="adj1" fmla="val 29727"/>
            <a:gd name="adj2" fmla="val 0"/>
          </a:avLst>
        </a:prstGeom>
      </dgm:spPr>
    </dgm:pt>
    <dgm:pt modelId="{73354F51-CB80-4A0C-8899-608EB376D3F5}" type="pres">
      <dgm:prSet presAssocID="{7108582E-CC1B-4A3E-84BF-3DE9D98B8A2C}"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Question mark"/>
        </a:ext>
      </dgm:extLst>
    </dgm:pt>
    <dgm:pt modelId="{418B28E6-05DA-4F89-83BB-AFDA558EB3BB}" type="pres">
      <dgm:prSet presAssocID="{7108582E-CC1B-4A3E-84BF-3DE9D98B8A2C}" presName="spaceRect" presStyleCnt="0"/>
      <dgm:spPr/>
    </dgm:pt>
    <dgm:pt modelId="{8830CF96-0354-43B7-806D-FD6379E20F5D}" type="pres">
      <dgm:prSet presAssocID="{7108582E-CC1B-4A3E-84BF-3DE9D98B8A2C}" presName="textRect" presStyleLbl="revTx" presStyleIdx="2" presStyleCnt="3">
        <dgm:presLayoutVars>
          <dgm:chMax val="1"/>
          <dgm:chPref val="1"/>
        </dgm:presLayoutVars>
      </dgm:prSet>
      <dgm:spPr/>
    </dgm:pt>
  </dgm:ptLst>
  <dgm:cxnLst>
    <dgm:cxn modelId="{6B8D9B30-B4A2-43AD-BEE9-4CB2355B25C3}" type="presOf" srcId="{7108582E-CC1B-4A3E-84BF-3DE9D98B8A2C}" destId="{8830CF96-0354-43B7-806D-FD6379E20F5D}" srcOrd="0" destOrd="0" presId="urn:microsoft.com/office/officeart/2018/5/layout/IconLeafLabelList"/>
    <dgm:cxn modelId="{7D152466-E0AC-4D22-A29B-6E65AECF0D0C}" type="presOf" srcId="{BD564853-47F8-4FB8-9E2A-EFACB79775B8}" destId="{48F7A245-0F79-49FA-8EB5-DE11A7BB9077}" srcOrd="0" destOrd="0" presId="urn:microsoft.com/office/officeart/2018/5/layout/IconLeafLabelList"/>
    <dgm:cxn modelId="{7A966E46-30AF-427D-828B-D527AB74D6C9}" type="presOf" srcId="{67C6CB10-CB4E-4538-A3C4-477DD2E55ABB}" destId="{51C41A44-5AE0-43DC-9141-C160AE8A9423}" srcOrd="0" destOrd="0" presId="urn:microsoft.com/office/officeart/2018/5/layout/IconLeafLabelList"/>
    <dgm:cxn modelId="{FBED3AAD-BF9F-48DB-8BE6-9B04D794E245}" type="presOf" srcId="{B8E9B036-F116-4A01-B6C4-EF57183BB8C6}" destId="{F3161E7A-3E5A-42C8-B4A9-43A6593E6B19}" srcOrd="0" destOrd="0" presId="urn:microsoft.com/office/officeart/2018/5/layout/IconLeafLabelList"/>
    <dgm:cxn modelId="{55599BC0-C8A5-477C-8C06-5279B3F9BE7E}" srcId="{BD564853-47F8-4FB8-9E2A-EFACB79775B8}" destId="{67C6CB10-CB4E-4538-A3C4-477DD2E55ABB}" srcOrd="1" destOrd="0" parTransId="{3B44B3CD-2DFD-4CAF-A87B-61206A2BD1BC}" sibTransId="{B688D173-1A43-4E83-B92B-59692FEC2B8A}"/>
    <dgm:cxn modelId="{248114C8-0097-4A6B-B4F9-910F17F301B0}" srcId="{BD564853-47F8-4FB8-9E2A-EFACB79775B8}" destId="{B8E9B036-F116-4A01-B6C4-EF57183BB8C6}" srcOrd="0" destOrd="0" parTransId="{D4A98F84-44CC-4381-B0FC-4373D72AFCAE}" sibTransId="{541980D8-4EC6-4A2B-B3CD-31AA7A27305A}"/>
    <dgm:cxn modelId="{983161DF-7614-4224-8D7E-9BEED69F8097}" srcId="{BD564853-47F8-4FB8-9E2A-EFACB79775B8}" destId="{7108582E-CC1B-4A3E-84BF-3DE9D98B8A2C}" srcOrd="2" destOrd="0" parTransId="{F3A4C2DA-AC2A-4C13-A784-78FB91073241}" sibTransId="{C3490C4E-F287-4598-B30D-6B0A5F2CD324}"/>
    <dgm:cxn modelId="{62866052-1CF6-4DC0-A23E-2292CAF15E50}" type="presParOf" srcId="{48F7A245-0F79-49FA-8EB5-DE11A7BB9077}" destId="{6D522EB2-C7F4-4683-A29C-287615F6847E}" srcOrd="0" destOrd="0" presId="urn:microsoft.com/office/officeart/2018/5/layout/IconLeafLabelList"/>
    <dgm:cxn modelId="{42D19B69-2DBB-4952-96ED-36702CC2FAA5}" type="presParOf" srcId="{6D522EB2-C7F4-4683-A29C-287615F6847E}" destId="{B5B4B0DB-ADFA-4C33-9A3C-282A6A18125F}" srcOrd="0" destOrd="0" presId="urn:microsoft.com/office/officeart/2018/5/layout/IconLeafLabelList"/>
    <dgm:cxn modelId="{5DE8A785-8171-4D70-AABC-8A052FC93A7F}" type="presParOf" srcId="{6D522EB2-C7F4-4683-A29C-287615F6847E}" destId="{38AAE99F-2018-4A64-B248-A530EB3F4C74}" srcOrd="1" destOrd="0" presId="urn:microsoft.com/office/officeart/2018/5/layout/IconLeafLabelList"/>
    <dgm:cxn modelId="{C1DAA235-A491-4525-A4D8-131DA36FE185}" type="presParOf" srcId="{6D522EB2-C7F4-4683-A29C-287615F6847E}" destId="{4336CDA9-518F-4519-A870-56595D9E4D4F}" srcOrd="2" destOrd="0" presId="urn:microsoft.com/office/officeart/2018/5/layout/IconLeafLabelList"/>
    <dgm:cxn modelId="{44ED317D-2F98-4F6E-85DA-2FB366FF2FF2}" type="presParOf" srcId="{6D522EB2-C7F4-4683-A29C-287615F6847E}" destId="{F3161E7A-3E5A-42C8-B4A9-43A6593E6B19}" srcOrd="3" destOrd="0" presId="urn:microsoft.com/office/officeart/2018/5/layout/IconLeafLabelList"/>
    <dgm:cxn modelId="{ACE9E1C5-3D7D-46E2-8554-42D90614D392}" type="presParOf" srcId="{48F7A245-0F79-49FA-8EB5-DE11A7BB9077}" destId="{B53874C6-9AEB-48FE-851A-CCDAC40F15F0}" srcOrd="1" destOrd="0" presId="urn:microsoft.com/office/officeart/2018/5/layout/IconLeafLabelList"/>
    <dgm:cxn modelId="{636611B0-1EA9-47FB-8CBA-92D71970F550}" type="presParOf" srcId="{48F7A245-0F79-49FA-8EB5-DE11A7BB9077}" destId="{AD0F6D93-0A6F-484B-9206-B11A594EE488}" srcOrd="2" destOrd="0" presId="urn:microsoft.com/office/officeart/2018/5/layout/IconLeafLabelList"/>
    <dgm:cxn modelId="{41E7A965-2393-4E5F-AA4C-901355770F5D}" type="presParOf" srcId="{AD0F6D93-0A6F-484B-9206-B11A594EE488}" destId="{CB784FCB-CD52-454B-AC51-E35419F3628F}" srcOrd="0" destOrd="0" presId="urn:microsoft.com/office/officeart/2018/5/layout/IconLeafLabelList"/>
    <dgm:cxn modelId="{10CEE640-6387-48AD-BA03-8ED88C06E8B0}" type="presParOf" srcId="{AD0F6D93-0A6F-484B-9206-B11A594EE488}" destId="{D626CF0E-BA46-4143-A990-B237160BC4D7}" srcOrd="1" destOrd="0" presId="urn:microsoft.com/office/officeart/2018/5/layout/IconLeafLabelList"/>
    <dgm:cxn modelId="{D040FB1D-F18C-4708-B074-E2297CD1AB50}" type="presParOf" srcId="{AD0F6D93-0A6F-484B-9206-B11A594EE488}" destId="{0D39C686-42C5-4A26-B337-F9BCC5EB290D}" srcOrd="2" destOrd="0" presId="urn:microsoft.com/office/officeart/2018/5/layout/IconLeafLabelList"/>
    <dgm:cxn modelId="{530E2B41-8D80-48E7-8A62-3AB43BB67506}" type="presParOf" srcId="{AD0F6D93-0A6F-484B-9206-B11A594EE488}" destId="{51C41A44-5AE0-43DC-9141-C160AE8A9423}" srcOrd="3" destOrd="0" presId="urn:microsoft.com/office/officeart/2018/5/layout/IconLeafLabelList"/>
    <dgm:cxn modelId="{A3683347-4B9C-4AA0-BF08-9AE67DCFFF73}" type="presParOf" srcId="{48F7A245-0F79-49FA-8EB5-DE11A7BB9077}" destId="{8C4F8B24-C249-490F-90D3-332ACC58A2B9}" srcOrd="3" destOrd="0" presId="urn:microsoft.com/office/officeart/2018/5/layout/IconLeafLabelList"/>
    <dgm:cxn modelId="{253E993C-73D7-4CAC-AD6E-509406C43659}" type="presParOf" srcId="{48F7A245-0F79-49FA-8EB5-DE11A7BB9077}" destId="{39B1EA2A-86BD-4976-B247-96A1114D5F16}" srcOrd="4" destOrd="0" presId="urn:microsoft.com/office/officeart/2018/5/layout/IconLeafLabelList"/>
    <dgm:cxn modelId="{0FB1721D-C0C2-48B2-BA51-60E661D65A2C}" type="presParOf" srcId="{39B1EA2A-86BD-4976-B247-96A1114D5F16}" destId="{A4F27CEB-4F06-4F8C-B88E-BD86AE44032D}" srcOrd="0" destOrd="0" presId="urn:microsoft.com/office/officeart/2018/5/layout/IconLeafLabelList"/>
    <dgm:cxn modelId="{FCC1E9A0-75CA-45B1-858B-08FE58EB17C0}" type="presParOf" srcId="{39B1EA2A-86BD-4976-B247-96A1114D5F16}" destId="{73354F51-CB80-4A0C-8899-608EB376D3F5}" srcOrd="1" destOrd="0" presId="urn:microsoft.com/office/officeart/2018/5/layout/IconLeafLabelList"/>
    <dgm:cxn modelId="{5EA28E6B-DC96-4D4D-B8ED-50A013677A0C}" type="presParOf" srcId="{39B1EA2A-86BD-4976-B247-96A1114D5F16}" destId="{418B28E6-05DA-4F89-83BB-AFDA558EB3BB}" srcOrd="2" destOrd="0" presId="urn:microsoft.com/office/officeart/2018/5/layout/IconLeafLabelList"/>
    <dgm:cxn modelId="{718BC0B2-8693-4AD7-B2BD-F8154EA7189E}" type="presParOf" srcId="{39B1EA2A-86BD-4976-B247-96A1114D5F16}" destId="{8830CF96-0354-43B7-806D-FD6379E20F5D}" srcOrd="3" destOrd="0" presId="urn:microsoft.com/office/officeart/2018/5/layout/IconLeaf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92E36D-11E2-4EAE-9C1D-928F1AB37A33}">
      <dsp:nvSpPr>
        <dsp:cNvPr id="0" name=""/>
        <dsp:cNvSpPr/>
      </dsp:nvSpPr>
      <dsp:spPr>
        <a:xfrm>
          <a:off x="2102242" y="707"/>
          <a:ext cx="777568" cy="77756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D44F9A87-11BD-406A-A458-043EFEA07F09}">
      <dsp:nvSpPr>
        <dsp:cNvPr id="0" name=""/>
        <dsp:cNvSpPr/>
      </dsp:nvSpPr>
      <dsp:spPr>
        <a:xfrm>
          <a:off x="1627061" y="1484438"/>
          <a:ext cx="1727929" cy="32239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pPr>
          <a:r>
            <a:rPr lang="en-SG" sz="1100" kern="1200"/>
            <a:t>The Framework addresses this gap and is intended for a wide-range of professional audiences including biomedical researchers, clinician-researchers, data scientists, policymakers, those involved in the governance of big data activities in health and research (including ethics committees and data access committees) and data controllers. Beyond the professionals who may find this resource helpful, the Framework may also be useful to lay people with an interest in big data, patients and research participants. </a:t>
          </a:r>
          <a:endParaRPr lang="en-US" sz="1100" kern="1200"/>
        </a:p>
      </dsp:txBody>
      <dsp:txXfrm>
        <a:off x="1627061" y="1484438"/>
        <a:ext cx="1727929" cy="3223985"/>
      </dsp:txXfrm>
    </dsp:sp>
    <dsp:sp modelId="{850FFB1D-E2D9-4272-9CAE-1187CFEDDAC5}">
      <dsp:nvSpPr>
        <dsp:cNvPr id="0" name=""/>
        <dsp:cNvSpPr/>
      </dsp:nvSpPr>
      <dsp:spPr>
        <a:xfrm>
          <a:off x="4132559" y="707"/>
          <a:ext cx="777568" cy="77756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378AA9CB-7B36-4C0D-AE73-2D7D67E2B186}">
      <dsp:nvSpPr>
        <dsp:cNvPr id="0" name=""/>
        <dsp:cNvSpPr/>
      </dsp:nvSpPr>
      <dsp:spPr>
        <a:xfrm>
          <a:off x="3657378" y="1484438"/>
          <a:ext cx="1727929" cy="32239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pPr>
          <a:r>
            <a:rPr lang="en-SG" sz="1100" kern="1200"/>
            <a:t>The Framework itself comprises three main components: (1) a list of 16 values identified by the Working Group to be central to a number of big data contexts in which Framework users are most likely to find themselves when making decisions, (2) a six- step deliberative decision-making process to help guide users’ thinking during the decision-making process and (3) articulation of three broader considerations that underlie decisions made using the Framework: the need to respect persons, to take account of community expectations and to consider issues of vulnerability, which can arise in uses of big data. </a:t>
          </a:r>
          <a:endParaRPr lang="en-US" sz="1100" kern="1200"/>
        </a:p>
      </dsp:txBody>
      <dsp:txXfrm>
        <a:off x="3657378" y="1484438"/>
        <a:ext cx="1727929" cy="322398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BDF239-3F37-44F1-8283-BDF99C6838BA}">
      <dsp:nvSpPr>
        <dsp:cNvPr id="0" name=""/>
        <dsp:cNvSpPr/>
      </dsp:nvSpPr>
      <dsp:spPr>
        <a:xfrm>
          <a:off x="600792" y="596391"/>
          <a:ext cx="1449891" cy="1449891"/>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88D208A-62CD-4BBE-8EE6-D050C5C4BD4F}">
      <dsp:nvSpPr>
        <dsp:cNvPr id="0" name=""/>
        <dsp:cNvSpPr/>
      </dsp:nvSpPr>
      <dsp:spPr>
        <a:xfrm>
          <a:off x="909785" y="905385"/>
          <a:ext cx="831905" cy="83190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A6BCC8B1-D50A-414F-9E7C-EFA9A3E9C21A}">
      <dsp:nvSpPr>
        <dsp:cNvPr id="0" name=""/>
        <dsp:cNvSpPr/>
      </dsp:nvSpPr>
      <dsp:spPr>
        <a:xfrm>
          <a:off x="137302" y="2497889"/>
          <a:ext cx="2376871"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200150">
            <a:lnSpc>
              <a:spcPct val="90000"/>
            </a:lnSpc>
            <a:spcBef>
              <a:spcPct val="0"/>
            </a:spcBef>
            <a:spcAft>
              <a:spcPct val="35000"/>
            </a:spcAft>
            <a:buNone/>
            <a:defRPr cap="all"/>
          </a:pPr>
          <a:r>
            <a:rPr lang="en-SG" sz="2700" kern="1200"/>
            <a:t>Subjective Data</a:t>
          </a:r>
          <a:endParaRPr lang="en-US" sz="2700" kern="1200"/>
        </a:p>
      </dsp:txBody>
      <dsp:txXfrm>
        <a:off x="137302" y="2497889"/>
        <a:ext cx="2376871" cy="720000"/>
      </dsp:txXfrm>
    </dsp:sp>
    <dsp:sp modelId="{EDEFEDA3-3C31-4F6D-B500-5F3463C566A2}">
      <dsp:nvSpPr>
        <dsp:cNvPr id="0" name=""/>
        <dsp:cNvSpPr/>
      </dsp:nvSpPr>
      <dsp:spPr>
        <a:xfrm>
          <a:off x="3393616" y="596391"/>
          <a:ext cx="1449891" cy="1449891"/>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1D533CF-C8BB-4E7F-87AE-AE31239048DD}">
      <dsp:nvSpPr>
        <dsp:cNvPr id="0" name=""/>
        <dsp:cNvSpPr/>
      </dsp:nvSpPr>
      <dsp:spPr>
        <a:xfrm>
          <a:off x="3702610" y="905385"/>
          <a:ext cx="831905" cy="83190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A45A9508-2800-43AD-B12C-02CE028834F4}">
      <dsp:nvSpPr>
        <dsp:cNvPr id="0" name=""/>
        <dsp:cNvSpPr/>
      </dsp:nvSpPr>
      <dsp:spPr>
        <a:xfrm>
          <a:off x="2930126" y="2497889"/>
          <a:ext cx="2376871"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200150">
            <a:lnSpc>
              <a:spcPct val="90000"/>
            </a:lnSpc>
            <a:spcBef>
              <a:spcPct val="0"/>
            </a:spcBef>
            <a:spcAft>
              <a:spcPct val="35000"/>
            </a:spcAft>
            <a:buNone/>
            <a:defRPr cap="all"/>
          </a:pPr>
          <a:r>
            <a:rPr lang="en-SG" sz="2700" kern="1200"/>
            <a:t>Objective Data</a:t>
          </a:r>
          <a:endParaRPr lang="en-US" sz="2700" kern="1200"/>
        </a:p>
      </dsp:txBody>
      <dsp:txXfrm>
        <a:off x="2930126" y="2497889"/>
        <a:ext cx="2376871" cy="720000"/>
      </dsp:txXfrm>
    </dsp:sp>
    <dsp:sp modelId="{90203D09-0AFD-4CC1-92C8-8A33279F08E1}">
      <dsp:nvSpPr>
        <dsp:cNvPr id="0" name=""/>
        <dsp:cNvSpPr/>
      </dsp:nvSpPr>
      <dsp:spPr>
        <a:xfrm>
          <a:off x="6186441" y="596391"/>
          <a:ext cx="1449891" cy="1449891"/>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BF54154-5D3A-40E1-AB35-5314FEC37275}">
      <dsp:nvSpPr>
        <dsp:cNvPr id="0" name=""/>
        <dsp:cNvSpPr/>
      </dsp:nvSpPr>
      <dsp:spPr>
        <a:xfrm>
          <a:off x="6495434" y="905385"/>
          <a:ext cx="831905" cy="83190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D078D73E-C5AB-40EC-A90F-2AEFCDE6F048}">
      <dsp:nvSpPr>
        <dsp:cNvPr id="0" name=""/>
        <dsp:cNvSpPr/>
      </dsp:nvSpPr>
      <dsp:spPr>
        <a:xfrm>
          <a:off x="5722951" y="2497889"/>
          <a:ext cx="2376871"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200150">
            <a:lnSpc>
              <a:spcPct val="90000"/>
            </a:lnSpc>
            <a:spcBef>
              <a:spcPct val="0"/>
            </a:spcBef>
            <a:spcAft>
              <a:spcPct val="35000"/>
            </a:spcAft>
            <a:buNone/>
            <a:defRPr cap="all"/>
          </a:pPr>
          <a:r>
            <a:rPr lang="en-SG" sz="2700" kern="1200"/>
            <a:t>Literal Algorithms</a:t>
          </a:r>
          <a:endParaRPr lang="en-US" sz="2700" kern="1200"/>
        </a:p>
      </dsp:txBody>
      <dsp:txXfrm>
        <a:off x="5722951" y="2497889"/>
        <a:ext cx="2376871" cy="720000"/>
      </dsp:txXfrm>
    </dsp:sp>
    <dsp:sp modelId="{9D155698-E9E8-4899-A037-692CE0C6FDDF}">
      <dsp:nvSpPr>
        <dsp:cNvPr id="0" name=""/>
        <dsp:cNvSpPr/>
      </dsp:nvSpPr>
      <dsp:spPr>
        <a:xfrm>
          <a:off x="8979265" y="596391"/>
          <a:ext cx="1449891" cy="1449891"/>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C250E91-B027-4A7B-B40A-603B48B3356F}">
      <dsp:nvSpPr>
        <dsp:cNvPr id="0" name=""/>
        <dsp:cNvSpPr/>
      </dsp:nvSpPr>
      <dsp:spPr>
        <a:xfrm>
          <a:off x="9288259" y="905385"/>
          <a:ext cx="831905" cy="831905"/>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077B8F40-F10D-44FD-B5BB-7CB35C185DB5}">
      <dsp:nvSpPr>
        <dsp:cNvPr id="0" name=""/>
        <dsp:cNvSpPr/>
      </dsp:nvSpPr>
      <dsp:spPr>
        <a:xfrm>
          <a:off x="8515775" y="2497889"/>
          <a:ext cx="2376871"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200150">
            <a:lnSpc>
              <a:spcPct val="90000"/>
            </a:lnSpc>
            <a:spcBef>
              <a:spcPct val="0"/>
            </a:spcBef>
            <a:spcAft>
              <a:spcPct val="35000"/>
            </a:spcAft>
            <a:buNone/>
            <a:defRPr cap="all"/>
          </a:pPr>
          <a:r>
            <a:rPr lang="en-SG" sz="2700" kern="1200"/>
            <a:t>Blackbox Algorithms</a:t>
          </a:r>
          <a:endParaRPr lang="en-US" sz="2700" kern="1200"/>
        </a:p>
      </dsp:txBody>
      <dsp:txXfrm>
        <a:off x="8515775" y="2497889"/>
        <a:ext cx="2376871" cy="7200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B4B0DB-ADFA-4C33-9A3C-282A6A18125F}">
      <dsp:nvSpPr>
        <dsp:cNvPr id="0" name=""/>
        <dsp:cNvSpPr/>
      </dsp:nvSpPr>
      <dsp:spPr>
        <a:xfrm>
          <a:off x="686474" y="242140"/>
          <a:ext cx="1990125" cy="1990125"/>
        </a:xfrm>
        <a:prstGeom prst="round2DiagRect">
          <a:avLst>
            <a:gd name="adj1" fmla="val 29727"/>
            <a:gd name="adj2" fmla="val 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8AAE99F-2018-4A64-B248-A530EB3F4C74}">
      <dsp:nvSpPr>
        <dsp:cNvPr id="0" name=""/>
        <dsp:cNvSpPr/>
      </dsp:nvSpPr>
      <dsp:spPr>
        <a:xfrm>
          <a:off x="1110599" y="666265"/>
          <a:ext cx="1141875" cy="114187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F3161E7A-3E5A-42C8-B4A9-43A6593E6B19}">
      <dsp:nvSpPr>
        <dsp:cNvPr id="0" name=""/>
        <dsp:cNvSpPr/>
      </dsp:nvSpPr>
      <dsp:spPr>
        <a:xfrm>
          <a:off x="50287" y="2852140"/>
          <a:ext cx="32625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111250">
            <a:lnSpc>
              <a:spcPct val="100000"/>
            </a:lnSpc>
            <a:spcBef>
              <a:spcPct val="0"/>
            </a:spcBef>
            <a:spcAft>
              <a:spcPct val="35000"/>
            </a:spcAft>
            <a:buNone/>
            <a:defRPr cap="all"/>
          </a:pPr>
          <a:r>
            <a:rPr lang="en-SG" sz="2500" kern="1200"/>
            <a:t>Know knowns</a:t>
          </a:r>
          <a:endParaRPr lang="en-US" sz="2500" kern="1200"/>
        </a:p>
      </dsp:txBody>
      <dsp:txXfrm>
        <a:off x="50287" y="2852140"/>
        <a:ext cx="3262500" cy="720000"/>
      </dsp:txXfrm>
    </dsp:sp>
    <dsp:sp modelId="{CB784FCB-CD52-454B-AC51-E35419F3628F}">
      <dsp:nvSpPr>
        <dsp:cNvPr id="0" name=""/>
        <dsp:cNvSpPr/>
      </dsp:nvSpPr>
      <dsp:spPr>
        <a:xfrm>
          <a:off x="4519912" y="242140"/>
          <a:ext cx="1990125" cy="1990125"/>
        </a:xfrm>
        <a:prstGeom prst="round2DiagRect">
          <a:avLst>
            <a:gd name="adj1" fmla="val 29727"/>
            <a:gd name="adj2" fmla="val 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626CF0E-BA46-4143-A990-B237160BC4D7}">
      <dsp:nvSpPr>
        <dsp:cNvPr id="0" name=""/>
        <dsp:cNvSpPr/>
      </dsp:nvSpPr>
      <dsp:spPr>
        <a:xfrm>
          <a:off x="4944037" y="666265"/>
          <a:ext cx="1141875" cy="114187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51C41A44-5AE0-43DC-9141-C160AE8A9423}">
      <dsp:nvSpPr>
        <dsp:cNvPr id="0" name=""/>
        <dsp:cNvSpPr/>
      </dsp:nvSpPr>
      <dsp:spPr>
        <a:xfrm>
          <a:off x="3883725" y="2852140"/>
          <a:ext cx="32625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111250">
            <a:lnSpc>
              <a:spcPct val="100000"/>
            </a:lnSpc>
            <a:spcBef>
              <a:spcPct val="0"/>
            </a:spcBef>
            <a:spcAft>
              <a:spcPct val="35000"/>
            </a:spcAft>
            <a:buNone/>
            <a:defRPr cap="all"/>
          </a:pPr>
          <a:r>
            <a:rPr lang="en-SG" sz="2500" kern="1200"/>
            <a:t>Know unknowns</a:t>
          </a:r>
          <a:endParaRPr lang="en-US" sz="2500" kern="1200"/>
        </a:p>
      </dsp:txBody>
      <dsp:txXfrm>
        <a:off x="3883725" y="2852140"/>
        <a:ext cx="3262500" cy="720000"/>
      </dsp:txXfrm>
    </dsp:sp>
    <dsp:sp modelId="{A4F27CEB-4F06-4F8C-B88E-BD86AE44032D}">
      <dsp:nvSpPr>
        <dsp:cNvPr id="0" name=""/>
        <dsp:cNvSpPr/>
      </dsp:nvSpPr>
      <dsp:spPr>
        <a:xfrm>
          <a:off x="8353350" y="242140"/>
          <a:ext cx="1990125" cy="1990125"/>
        </a:xfrm>
        <a:prstGeom prst="round2DiagRect">
          <a:avLst>
            <a:gd name="adj1" fmla="val 29727"/>
            <a:gd name="adj2" fmla="val 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3354F51-CB80-4A0C-8899-608EB376D3F5}">
      <dsp:nvSpPr>
        <dsp:cNvPr id="0" name=""/>
        <dsp:cNvSpPr/>
      </dsp:nvSpPr>
      <dsp:spPr>
        <a:xfrm>
          <a:off x="8777475" y="666265"/>
          <a:ext cx="1141875" cy="114187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8830CF96-0354-43B7-806D-FD6379E20F5D}">
      <dsp:nvSpPr>
        <dsp:cNvPr id="0" name=""/>
        <dsp:cNvSpPr/>
      </dsp:nvSpPr>
      <dsp:spPr>
        <a:xfrm>
          <a:off x="7717162" y="2852140"/>
          <a:ext cx="32625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111250">
            <a:lnSpc>
              <a:spcPct val="100000"/>
            </a:lnSpc>
            <a:spcBef>
              <a:spcPct val="0"/>
            </a:spcBef>
            <a:spcAft>
              <a:spcPct val="35000"/>
            </a:spcAft>
            <a:buNone/>
            <a:defRPr cap="all"/>
          </a:pPr>
          <a:r>
            <a:rPr lang="en-SG" sz="2500" kern="1200"/>
            <a:t>Unknown unknowns</a:t>
          </a:r>
          <a:endParaRPr lang="en-US" sz="2500" kern="1200"/>
        </a:p>
      </dsp:txBody>
      <dsp:txXfrm>
        <a:off x="7717162" y="2852140"/>
        <a:ext cx="3262500" cy="720000"/>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3.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E864A73-6CE4-6A4A-AF2A-F40AA8A853AB}" type="datetimeFigureOut">
              <a:rPr lang="en-US" smtClean="0"/>
              <a:t>11/14/2019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F42BB1-2618-BF45-A2F7-993C057DE854}" type="slidenum">
              <a:rPr lang="en-US" smtClean="0"/>
              <a:t>‹#›</a:t>
            </a:fld>
            <a:endParaRPr lang="en-US"/>
          </a:p>
        </p:txBody>
      </p:sp>
    </p:spTree>
    <p:extLst>
      <p:ext uri="{BB962C8B-B14F-4D97-AF65-F5344CB8AC3E}">
        <p14:creationId xmlns:p14="http://schemas.microsoft.com/office/powerpoint/2010/main" val="29548893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F42BB1-2618-BF45-A2F7-993C057DE854}" type="slidenum">
              <a:rPr lang="en-US" smtClean="0"/>
              <a:t>2</a:t>
            </a:fld>
            <a:endParaRPr lang="en-US"/>
          </a:p>
        </p:txBody>
      </p:sp>
    </p:spTree>
    <p:extLst>
      <p:ext uri="{BB962C8B-B14F-4D97-AF65-F5344CB8AC3E}">
        <p14:creationId xmlns:p14="http://schemas.microsoft.com/office/powerpoint/2010/main" val="26894881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F42BB1-2618-BF45-A2F7-993C057DE854}" type="slidenum">
              <a:rPr lang="en-US" smtClean="0"/>
              <a:t>9</a:t>
            </a:fld>
            <a:endParaRPr lang="en-US"/>
          </a:p>
        </p:txBody>
      </p:sp>
    </p:spTree>
    <p:extLst>
      <p:ext uri="{BB962C8B-B14F-4D97-AF65-F5344CB8AC3E}">
        <p14:creationId xmlns:p14="http://schemas.microsoft.com/office/powerpoint/2010/main" val="35352118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tx1">
                    <a:lumMod val="75000"/>
                    <a:lumOff val="2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8" name="Date Placeholder 7">
            <a:extLst>
              <a:ext uri="{FF2B5EF4-FFF2-40B4-BE49-F238E27FC236}">
                <a16:creationId xmlns:a16="http://schemas.microsoft.com/office/drawing/2014/main" id="{7FA0ACE7-29A8-47D3-A7D9-257B711D8023}"/>
              </a:ext>
            </a:extLst>
          </p:cNvPr>
          <p:cNvSpPr>
            <a:spLocks noGrp="1"/>
          </p:cNvSpPr>
          <p:nvPr>
            <p:ph type="dt" sz="half" idx="10"/>
          </p:nvPr>
        </p:nvSpPr>
        <p:spPr/>
        <p:txBody>
          <a:bodyPr/>
          <a:lstStyle/>
          <a:p>
            <a:fld id="{2A329117-13CC-264E-984B-91FD19B972B0}" type="datetime1">
              <a:rPr lang="en-SG" smtClean="0"/>
              <a:t>14/11/2019</a:t>
            </a:fld>
            <a:endParaRPr lang="en-US" dirty="0"/>
          </a:p>
        </p:txBody>
      </p:sp>
      <p:sp>
        <p:nvSpPr>
          <p:cNvPr id="9" name="Footer Placeholder 8">
            <a:extLst>
              <a:ext uri="{FF2B5EF4-FFF2-40B4-BE49-F238E27FC236}">
                <a16:creationId xmlns:a16="http://schemas.microsoft.com/office/drawing/2014/main" id="{DEC604B9-52E9-4810-8359-47206518D03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5898A89F-CA25-400F-B05A-AECBF2517E4F}"/>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7157151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DD46353-E11E-744A-AA52-EF01CEC1665F}" type="datetime1">
              <a:rPr lang="en-SG" smtClean="0"/>
              <a:t>14/11/2019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5246528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058151" y="599725"/>
            <a:ext cx="3687316" cy="581695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204200" y="863600"/>
            <a:ext cx="3124200" cy="4807326"/>
          </a:xfrm>
        </p:spPr>
        <p:txBody>
          <a:bodyPr vert="eaVert" anchor="ctr"/>
          <a:lstStyle>
            <a:lvl1pPr>
              <a:defRPr>
                <a:solidFill>
                  <a:srgbClr val="FFFFFF"/>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774923" y="863600"/>
            <a:ext cx="7161625" cy="4807326"/>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a:extLst>
              <a:ext uri="{FF2B5EF4-FFF2-40B4-BE49-F238E27FC236}">
                <a16:creationId xmlns:a16="http://schemas.microsoft.com/office/drawing/2014/main" id="{F6423B97-A5D4-47B9-8861-73B3707A04CF}"/>
              </a:ext>
            </a:extLst>
          </p:cNvPr>
          <p:cNvSpPr/>
          <p:nvPr/>
        </p:nvSpPr>
        <p:spPr>
          <a:xfrm>
            <a:off x="446534" y="457200"/>
            <a:ext cx="3703320" cy="94997"/>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9" name="Rectangle 8">
            <a:extLst>
              <a:ext uri="{FF2B5EF4-FFF2-40B4-BE49-F238E27FC236}">
                <a16:creationId xmlns:a16="http://schemas.microsoft.com/office/drawing/2014/main" id="{1AEC0421-37B4-4481-A10D-69FDF5EC7909}"/>
              </a:ext>
            </a:extLst>
          </p:cNvPr>
          <p:cNvSpPr/>
          <p:nvPr/>
        </p:nvSpPr>
        <p:spPr>
          <a:xfrm>
            <a:off x="8042147" y="453643"/>
            <a:ext cx="3703320" cy="98554"/>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a:extLst>
              <a:ext uri="{FF2B5EF4-FFF2-40B4-BE49-F238E27FC236}">
                <a16:creationId xmlns:a16="http://schemas.microsoft.com/office/drawing/2014/main" id="{5F7265B5-9F97-4F1E-99E9-74F7B7E62337}"/>
              </a:ext>
            </a:extLst>
          </p:cNvPr>
          <p:cNvSpPr/>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1" name="Date Placeholder 10">
            <a:extLst>
              <a:ext uri="{FF2B5EF4-FFF2-40B4-BE49-F238E27FC236}">
                <a16:creationId xmlns:a16="http://schemas.microsoft.com/office/drawing/2014/main" id="{5C74A470-3BD3-4F33-80E5-67E6E87FCBE7}"/>
              </a:ext>
            </a:extLst>
          </p:cNvPr>
          <p:cNvSpPr>
            <a:spLocks noGrp="1"/>
          </p:cNvSpPr>
          <p:nvPr>
            <p:ph type="dt" sz="half" idx="10"/>
          </p:nvPr>
        </p:nvSpPr>
        <p:spPr/>
        <p:txBody>
          <a:bodyPr/>
          <a:lstStyle/>
          <a:p>
            <a:fld id="{E1BB666C-A535-EA44-BFFA-0E4B85BEEB4E}" type="datetime1">
              <a:rPr lang="en-SG" smtClean="0"/>
              <a:t>14/11/2019</a:t>
            </a:fld>
            <a:endParaRPr lang="en-US" dirty="0"/>
          </a:p>
        </p:txBody>
      </p:sp>
      <p:sp>
        <p:nvSpPr>
          <p:cNvPr id="12" name="Footer Placeholder 11">
            <a:extLst>
              <a:ext uri="{FF2B5EF4-FFF2-40B4-BE49-F238E27FC236}">
                <a16:creationId xmlns:a16="http://schemas.microsoft.com/office/drawing/2014/main" id="{9A3A30BA-DB50-4D7D-BCDE-17D20FB354DF}"/>
              </a:ext>
            </a:extLst>
          </p:cNvPr>
          <p:cNvSpPr>
            <a:spLocks noGrp="1"/>
          </p:cNvSpPr>
          <p:nvPr>
            <p:ph type="ftr" sz="quarter" idx="11"/>
          </p:nvPr>
        </p:nvSpPr>
        <p:spPr/>
        <p:txBody>
          <a:bodyPr/>
          <a:lstStyle/>
          <a:p>
            <a:endParaRPr lang="en-US" dirty="0"/>
          </a:p>
        </p:txBody>
      </p:sp>
      <p:sp>
        <p:nvSpPr>
          <p:cNvPr id="13" name="Slide Number Placeholder 12">
            <a:extLst>
              <a:ext uri="{FF2B5EF4-FFF2-40B4-BE49-F238E27FC236}">
                <a16:creationId xmlns:a16="http://schemas.microsoft.com/office/drawing/2014/main" id="{76FF9E58-C0B2-436B-A21C-DB45A00D6515}"/>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1650257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2" y="702156"/>
            <a:ext cx="11029616" cy="118872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340864"/>
            <a:ext cx="11029615" cy="36344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a:extLst>
              <a:ext uri="{FF2B5EF4-FFF2-40B4-BE49-F238E27FC236}">
                <a16:creationId xmlns:a16="http://schemas.microsoft.com/office/drawing/2014/main" id="{770E6237-3456-439F-802D-3BA93FC7E3E5}"/>
              </a:ext>
            </a:extLst>
          </p:cNvPr>
          <p:cNvSpPr>
            <a:spLocks noGrp="1"/>
          </p:cNvSpPr>
          <p:nvPr>
            <p:ph type="dt" sz="half" idx="10"/>
          </p:nvPr>
        </p:nvSpPr>
        <p:spPr/>
        <p:txBody>
          <a:bodyPr/>
          <a:lstStyle/>
          <a:p>
            <a:fld id="{3BD0ACB9-AF34-9A43-A03A-C68C49C4D661}" type="datetime1">
              <a:rPr lang="en-SG" smtClean="0"/>
              <a:t>14/11/2019</a:t>
            </a:fld>
            <a:endParaRPr lang="en-US" dirty="0"/>
          </a:p>
        </p:txBody>
      </p:sp>
      <p:sp>
        <p:nvSpPr>
          <p:cNvPr id="9" name="Footer Placeholder 8">
            <a:extLst>
              <a:ext uri="{FF2B5EF4-FFF2-40B4-BE49-F238E27FC236}">
                <a16:creationId xmlns:a16="http://schemas.microsoft.com/office/drawing/2014/main" id="{1356D3B5-6063-4A89-B88F-9D3043916FF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02B78BF7-69D3-4CE0-A631-50EFD41EEEB8}"/>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0961891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2393950"/>
            <a:ext cx="11029615" cy="2147467"/>
          </a:xfrm>
        </p:spPr>
        <p:txBody>
          <a:bodyPr anchor="b">
            <a:normAutofit/>
          </a:bodyPr>
          <a:lstStyle>
            <a:lvl1pPr algn="l">
              <a:defRPr sz="3600" b="0" cap="all">
                <a:solidFill>
                  <a:schemeClr val="tx1">
                    <a:lumMod val="75000"/>
                    <a:lumOff val="2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Date Placeholder 6">
            <a:extLst>
              <a:ext uri="{FF2B5EF4-FFF2-40B4-BE49-F238E27FC236}">
                <a16:creationId xmlns:a16="http://schemas.microsoft.com/office/drawing/2014/main" id="{61582016-5696-4A93-887F-BBB3B9002FE5}"/>
              </a:ext>
            </a:extLst>
          </p:cNvPr>
          <p:cNvSpPr>
            <a:spLocks noGrp="1"/>
          </p:cNvSpPr>
          <p:nvPr>
            <p:ph type="dt" sz="half" idx="10"/>
          </p:nvPr>
        </p:nvSpPr>
        <p:spPr/>
        <p:txBody>
          <a:bodyPr/>
          <a:lstStyle/>
          <a:p>
            <a:fld id="{E8EE50BA-75AE-6C4B-93BC-2300560C7E54}" type="datetime1">
              <a:rPr lang="en-SG" smtClean="0"/>
              <a:t>14/11/2019</a:t>
            </a:fld>
            <a:endParaRPr lang="en-US" dirty="0"/>
          </a:p>
        </p:txBody>
      </p:sp>
      <p:sp>
        <p:nvSpPr>
          <p:cNvPr id="9" name="Footer Placeholder 8">
            <a:extLst>
              <a:ext uri="{FF2B5EF4-FFF2-40B4-BE49-F238E27FC236}">
                <a16:creationId xmlns:a16="http://schemas.microsoft.com/office/drawing/2014/main" id="{857CFCD5-1192-4E18-8A8F-29E153B44DA4}"/>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E39A109E-5018-4794-92B3-FD5E5BCD95E8}"/>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2445374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194767"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6039" y="2228003"/>
            <a:ext cx="5194769"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FDEB57D-7C3D-1B4F-983F-30CDD93F5912}" type="datetime1">
              <a:rPr lang="en-SG" smtClean="0"/>
              <a:t>14/11/2019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9523843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581191" y="2250891"/>
            <a:ext cx="5194769" cy="557784"/>
          </a:xfrm>
        </p:spPr>
        <p:txBody>
          <a:bodyPr anchor="ctr">
            <a:noAutofit/>
          </a:bodyPr>
          <a:lstStyle>
            <a:lvl1pPr marL="0" indent="0">
              <a:buNone/>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194766"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6039" y="2250892"/>
            <a:ext cx="5194770" cy="553373"/>
          </a:xfrm>
        </p:spPr>
        <p:txBody>
          <a:bodyPr anchor="ctr">
            <a:noAutofit/>
          </a:bodyPr>
          <a:lstStyle>
            <a:lvl1pPr marL="0" marR="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a:pPr>
            <a:r>
              <a:rPr lang="en-US"/>
              <a:t>Click to edit Master text styles</a:t>
            </a:r>
          </a:p>
        </p:txBody>
      </p:sp>
      <p:sp>
        <p:nvSpPr>
          <p:cNvPr id="6" name="Content Placeholder 5"/>
          <p:cNvSpPr>
            <a:spLocks noGrp="1"/>
          </p:cNvSpPr>
          <p:nvPr>
            <p:ph sz="quarter" idx="4"/>
          </p:nvPr>
        </p:nvSpPr>
        <p:spPr>
          <a:xfrm>
            <a:off x="6416037" y="2926052"/>
            <a:ext cx="5194771"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C8C3E7A-FBD3-244F-B4DF-A4440AFE7141}" type="datetime1">
              <a:rPr lang="en-SG" smtClean="0"/>
              <a:t>14/11/2019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6825317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745E890-0FA2-A342-9EA2-FCAA84EB86B3}" type="datetime1">
              <a:rPr lang="en-SG" smtClean="0"/>
              <a:t>14/11/2019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1207249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4407E6-525C-B943-ACCD-8C9B839B2466}" type="datetime1">
              <a:rPr lang="en-SG" smtClean="0"/>
              <a:t>14/11/2019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2361449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601200"/>
            <a:ext cx="3682723" cy="5815475"/>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767857" y="933450"/>
            <a:ext cx="3031852" cy="1722419"/>
          </a:xfrm>
        </p:spPr>
        <p:txBody>
          <a:bodyPr anchor="b">
            <a:normAutofit/>
          </a:bodyPr>
          <a:lstStyle>
            <a:lvl1pPr algn="l">
              <a:defRPr sz="24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900928" y="1179829"/>
            <a:ext cx="6650991" cy="4658216"/>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67857" y="2836654"/>
            <a:ext cx="3031852" cy="3001392"/>
          </a:xfrm>
        </p:spPr>
        <p:txBody>
          <a:bodyPr anchor="t">
            <a:normAutofit/>
          </a:bodyPr>
          <a:lstStyle>
            <a:lvl1pPr marL="0" indent="0" algn="l">
              <a:buNone/>
              <a:defRPr sz="1600">
                <a:solidFill>
                  <a:srgbClr val="FFFFFF"/>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a:extLst>
              <a:ext uri="{FF2B5EF4-FFF2-40B4-BE49-F238E27FC236}">
                <a16:creationId xmlns:a16="http://schemas.microsoft.com/office/drawing/2014/main" id="{0B919CC2-2A65-446F-B538-9E6249035445}"/>
              </a:ext>
            </a:extLst>
          </p:cNvPr>
          <p:cNvSpPr>
            <a:spLocks noGrp="1"/>
          </p:cNvSpPr>
          <p:nvPr>
            <p:ph type="dt" sz="half" idx="10"/>
          </p:nvPr>
        </p:nvSpPr>
        <p:spPr>
          <a:xfrm>
            <a:off x="7605951" y="6456916"/>
            <a:ext cx="2844799" cy="365125"/>
          </a:xfrm>
        </p:spPr>
        <p:txBody>
          <a:bodyPr/>
          <a:lstStyle/>
          <a:p>
            <a:fld id="{E2610704-FAB2-7C41-BF83-89403E575A98}" type="datetime1">
              <a:rPr lang="en-SG" smtClean="0"/>
              <a:t>14/11/2019</a:t>
            </a:fld>
            <a:endParaRPr lang="en-US" dirty="0"/>
          </a:p>
        </p:txBody>
      </p:sp>
      <p:sp>
        <p:nvSpPr>
          <p:cNvPr id="10" name="Footer Placeholder 9">
            <a:extLst>
              <a:ext uri="{FF2B5EF4-FFF2-40B4-BE49-F238E27FC236}">
                <a16:creationId xmlns:a16="http://schemas.microsoft.com/office/drawing/2014/main" id="{B72412AE-119E-4982-8B24-63365EFCA796}"/>
              </a:ext>
            </a:extLst>
          </p:cNvPr>
          <p:cNvSpPr>
            <a:spLocks noGrp="1"/>
          </p:cNvSpPr>
          <p:nvPr>
            <p:ph type="ftr" sz="quarter" idx="11"/>
          </p:nvPr>
        </p:nvSpPr>
        <p:spPr>
          <a:xfrm>
            <a:off x="581192" y="6452590"/>
            <a:ext cx="6917210" cy="365125"/>
          </a:xfrm>
        </p:spPr>
        <p:txBody>
          <a:bodyPr/>
          <a:lstStyle/>
          <a:p>
            <a:endParaRPr lang="en-US" dirty="0"/>
          </a:p>
        </p:txBody>
      </p:sp>
      <p:sp>
        <p:nvSpPr>
          <p:cNvPr id="11" name="Slide Number Placeholder 10">
            <a:extLst>
              <a:ext uri="{FF2B5EF4-FFF2-40B4-BE49-F238E27FC236}">
                <a16:creationId xmlns:a16="http://schemas.microsoft.com/office/drawing/2014/main" id="{7FC4BB19-6AD1-45CF-9F99-00B109890FAB}"/>
              </a:ext>
            </a:extLst>
          </p:cNvPr>
          <p:cNvSpPr>
            <a:spLocks noGrp="1"/>
          </p:cNvSpPr>
          <p:nvPr>
            <p:ph type="sldNum" sz="quarter" idx="12"/>
          </p:nvPr>
        </p:nvSpPr>
        <p:spPr>
          <a:xfrm>
            <a:off x="10558300" y="6456916"/>
            <a:ext cx="1052510" cy="365125"/>
          </a:xfrm>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41024353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tx1">
                    <a:lumMod val="75000"/>
                    <a:lumOff val="25000"/>
                  </a:schemeClr>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641350"/>
            <a:ext cx="11290859" cy="3651249"/>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998148"/>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F5D492E-EB11-5F4D-9F6F-0FDC89AE5062}" type="datetime1">
              <a:rPr lang="en-SG" smtClean="0"/>
              <a:t>14/11/2019</a:t>
            </a:fld>
            <a:endParaRPr lang="en-US" dirty="0"/>
          </a:p>
        </p:txBody>
      </p:sp>
      <p:sp>
        <p:nvSpPr>
          <p:cNvPr id="6" name="Footer Placeholder 5"/>
          <p:cNvSpPr>
            <a:spLocks noGrp="1"/>
          </p:cNvSpPr>
          <p:nvPr>
            <p:ph type="ftr" sz="quarter" idx="11"/>
          </p:nvPr>
        </p:nvSpPr>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0535577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2"/>
            <a:ext cx="11029616" cy="365204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6423914"/>
            <a:ext cx="2844799"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fld id="{7CCEB704-BC7B-E646-B103-2D18D2DFDF9B}" type="datetime1">
              <a:rPr lang="en-SG" smtClean="0"/>
              <a:t>14/11/2019</a:t>
            </a:fld>
            <a:endParaRPr lang="en-US" dirty="0"/>
          </a:p>
        </p:txBody>
      </p:sp>
      <p:sp>
        <p:nvSpPr>
          <p:cNvPr id="5" name="Footer Placeholder 4"/>
          <p:cNvSpPr>
            <a:spLocks noGrp="1"/>
          </p:cNvSpPr>
          <p:nvPr>
            <p:ph type="ftr" sz="quarter" idx="3"/>
          </p:nvPr>
        </p:nvSpPr>
        <p:spPr>
          <a:xfrm>
            <a:off x="581192" y="6423914"/>
            <a:ext cx="6917210" cy="365125"/>
          </a:xfrm>
          <a:prstGeom prst="rect">
            <a:avLst/>
          </a:prstGeom>
        </p:spPr>
        <p:txBody>
          <a:bodyPr vert="horz" lIns="91440" tIns="45720" rIns="91440" bIns="45720" rtlCol="0" anchor="ctr"/>
          <a:lstStyle>
            <a:lvl1pPr algn="l">
              <a:defRPr sz="900" cap="all">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4"/>
          </p:nvPr>
        </p:nvSpPr>
        <p:spPr>
          <a:xfrm>
            <a:off x="10558300" y="6423914"/>
            <a:ext cx="1052510"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fld id="{3A98EE3D-8CD1-4C3F-BD1C-C98C9596463C}" type="slidenum">
              <a:rPr lang="en-US" smtClean="0"/>
              <a:t>‹#›</a:t>
            </a:fld>
            <a:endParaRPr lang="en-US" dirty="0"/>
          </a:p>
        </p:txBody>
      </p:sp>
      <p:sp>
        <p:nvSpPr>
          <p:cNvPr id="9" name="Rectangle 8"/>
          <p:cNvSpPr/>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571283112"/>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30" r:id="rId6"/>
    <p:sldLayoutId id="2147483725" r:id="rId7"/>
    <p:sldLayoutId id="2147483726" r:id="rId8"/>
    <p:sldLayoutId id="2147483727" r:id="rId9"/>
    <p:sldLayoutId id="2147483729" r:id="rId10"/>
    <p:sldLayoutId id="2147483728" r:id="rId11"/>
  </p:sldLayoutIdLst>
  <p:hf hdr="0" dt="0"/>
  <p:txStyles>
    <p:titleStyle>
      <a:lvl1pPr algn="l" defTabSz="457200" rtl="0" eaLnBrk="1" latinLnBrk="0" hangingPunct="1">
        <a:lnSpc>
          <a:spcPct val="100000"/>
        </a:lnSpc>
        <a:spcBef>
          <a:spcPct val="0"/>
        </a:spcBef>
        <a:buNone/>
        <a:defRPr sz="26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700" kern="1200">
          <a:solidFill>
            <a:schemeClr val="tx1">
              <a:lumMod val="75000"/>
              <a:lumOff val="25000"/>
            </a:schemeClr>
          </a:solidFill>
          <a:latin typeface="+mn-lt"/>
          <a:ea typeface="+mn-ea"/>
          <a:cs typeface="+mn-cs"/>
        </a:defRPr>
      </a:lvl1pPr>
      <a:lvl2pPr marL="630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400" kern="1200">
          <a:solidFill>
            <a:schemeClr val="tx1">
              <a:lumMod val="75000"/>
              <a:lumOff val="25000"/>
            </a:schemeClr>
          </a:solidFill>
          <a:latin typeface="+mn-lt"/>
          <a:ea typeface="+mn-ea"/>
          <a:cs typeface="+mn-cs"/>
        </a:defRPr>
      </a:lvl2pPr>
      <a:lvl3pPr marL="900000" indent="-270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n-lt"/>
          <a:ea typeface="+mn-ea"/>
          <a:cs typeface="+mn-cs"/>
        </a:defRPr>
      </a:lvl3pPr>
      <a:lvl4pPr marL="124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4pPr>
      <a:lvl5pPr marL="160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5.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hyperlink" Target="mailto:technology@lotuseldercare.com.sg" TargetMode="Externa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75485B9-8EE1-447A-9C08-F7D6B532A8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5A76BE3C-157C-4D75-B671-FAE1D4D5439A}"/>
              </a:ext>
            </a:extLst>
          </p:cNvPr>
          <p:cNvPicPr>
            <a:picLocks noChangeAspect="1"/>
          </p:cNvPicPr>
          <p:nvPr/>
        </p:nvPicPr>
        <p:blipFill rotWithShape="1">
          <a:blip r:embed="rId2"/>
          <a:srcRect t="3325" b="12406"/>
          <a:stretch/>
        </p:blipFill>
        <p:spPr>
          <a:xfrm>
            <a:off x="20" y="-171440"/>
            <a:ext cx="12191980" cy="6857988"/>
          </a:xfrm>
          <a:prstGeom prst="rect">
            <a:avLst/>
          </a:prstGeom>
        </p:spPr>
      </p:pic>
      <p:sp>
        <p:nvSpPr>
          <p:cNvPr id="11" name="Rectangle 10">
            <a:extLst>
              <a:ext uri="{FF2B5EF4-FFF2-40B4-BE49-F238E27FC236}">
                <a16:creationId xmlns:a16="http://schemas.microsoft.com/office/drawing/2014/main" id="{B963707F-B98C-4143-AFCF-D6B56C975C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4059" y="457200"/>
            <a:ext cx="5010912" cy="9144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12">
            <a:extLst>
              <a:ext uri="{FF2B5EF4-FFF2-40B4-BE49-F238E27FC236}">
                <a16:creationId xmlns:a16="http://schemas.microsoft.com/office/drawing/2014/main" id="{88D2DFBB-460D-4ECB-BD76-509C99DAD6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5583" y="601197"/>
            <a:ext cx="5009388" cy="5789368"/>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F638DCFB-6894-B740-A9C0-A44A3ED0D5C9}"/>
              </a:ext>
            </a:extLst>
          </p:cNvPr>
          <p:cNvSpPr>
            <a:spLocks noGrp="1"/>
          </p:cNvSpPr>
          <p:nvPr>
            <p:ph type="ctrTitle"/>
          </p:nvPr>
        </p:nvSpPr>
        <p:spPr>
          <a:xfrm>
            <a:off x="837126" y="1419225"/>
            <a:ext cx="4320227" cy="2395117"/>
          </a:xfrm>
        </p:spPr>
        <p:txBody>
          <a:bodyPr>
            <a:normAutofit/>
          </a:bodyPr>
          <a:lstStyle/>
          <a:p>
            <a:pPr>
              <a:lnSpc>
                <a:spcPct val="90000"/>
              </a:lnSpc>
            </a:pPr>
            <a:r>
              <a:rPr lang="en-SG" sz="4000" b="1" dirty="0">
                <a:solidFill>
                  <a:srgbClr val="FFFFFF"/>
                </a:solidFill>
              </a:rPr>
              <a:t>How A.I. can Support Responsible Healthcare</a:t>
            </a:r>
            <a:endParaRPr lang="en-US" sz="4000" dirty="0">
              <a:solidFill>
                <a:srgbClr val="FFFFFF"/>
              </a:solidFill>
            </a:endParaRPr>
          </a:p>
        </p:txBody>
      </p:sp>
      <p:sp>
        <p:nvSpPr>
          <p:cNvPr id="3" name="Subtitle 2">
            <a:extLst>
              <a:ext uri="{FF2B5EF4-FFF2-40B4-BE49-F238E27FC236}">
                <a16:creationId xmlns:a16="http://schemas.microsoft.com/office/drawing/2014/main" id="{EB622DA3-BD8A-0C46-84F8-9D60637774DF}"/>
              </a:ext>
            </a:extLst>
          </p:cNvPr>
          <p:cNvSpPr>
            <a:spLocks noGrp="1"/>
          </p:cNvSpPr>
          <p:nvPr>
            <p:ph type="subTitle" idx="1"/>
          </p:nvPr>
        </p:nvSpPr>
        <p:spPr>
          <a:xfrm>
            <a:off x="837126" y="3824577"/>
            <a:ext cx="4320228" cy="1614198"/>
          </a:xfrm>
        </p:spPr>
        <p:txBody>
          <a:bodyPr>
            <a:normAutofit/>
          </a:bodyPr>
          <a:lstStyle/>
          <a:p>
            <a:r>
              <a:rPr lang="en-US" sz="1800">
                <a:solidFill>
                  <a:srgbClr val="FFFFFF">
                    <a:alpha val="75000"/>
                  </a:srgbClr>
                </a:solidFill>
              </a:rPr>
              <a:t>Dr Tan Jit Seng</a:t>
            </a:r>
          </a:p>
          <a:p>
            <a:r>
              <a:rPr lang="en-US" sz="1800">
                <a:solidFill>
                  <a:srgbClr val="FFFFFF">
                    <a:alpha val="75000"/>
                  </a:srgbClr>
                </a:solidFill>
              </a:rPr>
              <a:t>Lotus Eldercare Technologies</a:t>
            </a:r>
          </a:p>
          <a:p>
            <a:r>
              <a:rPr lang="en-US" sz="1800">
                <a:solidFill>
                  <a:srgbClr val="FFFFFF">
                    <a:alpha val="75000"/>
                  </a:srgbClr>
                </a:solidFill>
              </a:rPr>
              <a:t>Lotus Eldercare Private Limited</a:t>
            </a:r>
          </a:p>
        </p:txBody>
      </p:sp>
      <p:sp>
        <p:nvSpPr>
          <p:cNvPr id="5" name="TextBox 4">
            <a:extLst>
              <a:ext uri="{FF2B5EF4-FFF2-40B4-BE49-F238E27FC236}">
                <a16:creationId xmlns:a16="http://schemas.microsoft.com/office/drawing/2014/main" id="{C0FF8BE8-8D82-0248-A68E-8ACF1D195E75}"/>
              </a:ext>
            </a:extLst>
          </p:cNvPr>
          <p:cNvSpPr txBox="1"/>
          <p:nvPr/>
        </p:nvSpPr>
        <p:spPr>
          <a:xfrm>
            <a:off x="-200416" y="1803748"/>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536646362"/>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10000"/>
              </a:schemeClr>
            </a:gs>
            <a:gs pos="100000">
              <a:schemeClr val="bg2">
                <a:shade val="98000"/>
                <a:satMod val="110000"/>
                <a:lumMod val="86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F92989FB-1024-49B7-BDF1-B3CE27D486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B2FA7536-E4C9-6646-AACF-D683E9E9214A}"/>
              </a:ext>
            </a:extLst>
          </p:cNvPr>
          <p:cNvSpPr>
            <a:spLocks noGrp="1"/>
          </p:cNvSpPr>
          <p:nvPr>
            <p:ph type="title"/>
          </p:nvPr>
        </p:nvSpPr>
        <p:spPr>
          <a:xfrm>
            <a:off x="746228" y="1037967"/>
            <a:ext cx="3054091" cy="4709131"/>
          </a:xfrm>
        </p:spPr>
        <p:txBody>
          <a:bodyPr anchor="ctr">
            <a:normAutofit/>
          </a:bodyPr>
          <a:lstStyle/>
          <a:p>
            <a:pPr algn="ctr"/>
            <a:r>
              <a:rPr lang="en-US" dirty="0">
                <a:solidFill>
                  <a:schemeClr val="bg1">
                    <a:lumMod val="85000"/>
                    <a:lumOff val="15000"/>
                  </a:schemeClr>
                </a:solidFill>
              </a:rPr>
              <a:t>Framework</a:t>
            </a:r>
          </a:p>
        </p:txBody>
      </p:sp>
      <p:sp>
        <p:nvSpPr>
          <p:cNvPr id="15" name="Rectangle 14">
            <a:extLst>
              <a:ext uri="{FF2B5EF4-FFF2-40B4-BE49-F238E27FC236}">
                <a16:creationId xmlns:a16="http://schemas.microsoft.com/office/drawing/2014/main" id="{2987D6F4-EC95-4EF1-A8AD-4B70386CEE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16">
            <a:extLst>
              <a:ext uri="{FF2B5EF4-FFF2-40B4-BE49-F238E27FC236}">
                <a16:creationId xmlns:a16="http://schemas.microsoft.com/office/drawing/2014/main" id="{F5F792DF-9D0A-4DB6-9A9E-7312F5A7E8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7498080" cy="9144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18">
            <a:extLst>
              <a:ext uri="{FF2B5EF4-FFF2-40B4-BE49-F238E27FC236}">
                <a16:creationId xmlns:a16="http://schemas.microsoft.com/office/drawing/2014/main" id="{7BC7EA7B-802E-41F4-8926-C4475287AA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6851" y="723898"/>
            <a:ext cx="7498616" cy="5676901"/>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graphicFrame>
        <p:nvGraphicFramePr>
          <p:cNvPr id="8" name="Content Placeholder 5">
            <a:extLst>
              <a:ext uri="{FF2B5EF4-FFF2-40B4-BE49-F238E27FC236}">
                <a16:creationId xmlns:a16="http://schemas.microsoft.com/office/drawing/2014/main" id="{84268D2E-E870-44FC-A0E7-1BDBDD1327CA}"/>
              </a:ext>
            </a:extLst>
          </p:cNvPr>
          <p:cNvGraphicFramePr>
            <a:graphicFrameLocks noGrp="1"/>
          </p:cNvGraphicFramePr>
          <p:nvPr>
            <p:ph idx="1"/>
            <p:extLst>
              <p:ext uri="{D42A27DB-BD31-4B8C-83A1-F6EECF244321}">
                <p14:modId xmlns:p14="http://schemas.microsoft.com/office/powerpoint/2010/main" val="3082004656"/>
              </p:ext>
            </p:extLst>
          </p:nvPr>
        </p:nvGraphicFramePr>
        <p:xfrm>
          <a:off x="4598438" y="1207783"/>
          <a:ext cx="7012370" cy="470913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4" name="Footer Placeholder 13">
            <a:extLst>
              <a:ext uri="{FF2B5EF4-FFF2-40B4-BE49-F238E27FC236}">
                <a16:creationId xmlns:a16="http://schemas.microsoft.com/office/drawing/2014/main" id="{6BF74FC5-87F6-8842-BB79-2764C50870E1}"/>
              </a:ext>
            </a:extLst>
          </p:cNvPr>
          <p:cNvSpPr>
            <a:spLocks noGrp="1"/>
          </p:cNvSpPr>
          <p:nvPr>
            <p:ph type="ftr" sz="quarter" idx="11"/>
          </p:nvPr>
        </p:nvSpPr>
        <p:spPr/>
        <p:txBody>
          <a:bodyPr/>
          <a:lstStyle/>
          <a:p>
            <a:endParaRPr lang="en-US" dirty="0"/>
          </a:p>
        </p:txBody>
      </p:sp>
      <p:sp>
        <p:nvSpPr>
          <p:cNvPr id="16" name="Slide Number Placeholder 15">
            <a:extLst>
              <a:ext uri="{FF2B5EF4-FFF2-40B4-BE49-F238E27FC236}">
                <a16:creationId xmlns:a16="http://schemas.microsoft.com/office/drawing/2014/main" id="{58080C76-52A3-494E-9B4B-0963F2F53556}"/>
              </a:ext>
            </a:extLst>
          </p:cNvPr>
          <p:cNvSpPr>
            <a:spLocks noGrp="1"/>
          </p:cNvSpPr>
          <p:nvPr>
            <p:ph type="sldNum" sz="quarter" idx="12"/>
          </p:nvPr>
        </p:nvSpPr>
        <p:spPr/>
        <p:txBody>
          <a:bodyPr/>
          <a:lstStyle/>
          <a:p>
            <a:fld id="{3A98EE3D-8CD1-4C3F-BD1C-C98C9596463C}" type="slidenum">
              <a:rPr lang="en-US" smtClean="0"/>
              <a:t>10</a:t>
            </a:fld>
            <a:endParaRPr lang="en-US" dirty="0"/>
          </a:p>
        </p:txBody>
      </p:sp>
    </p:spTree>
    <p:extLst>
      <p:ext uri="{BB962C8B-B14F-4D97-AF65-F5344CB8AC3E}">
        <p14:creationId xmlns:p14="http://schemas.microsoft.com/office/powerpoint/2010/main" val="3438813059"/>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9">
            <a:extLst>
              <a:ext uri="{FF2B5EF4-FFF2-40B4-BE49-F238E27FC236}">
                <a16:creationId xmlns:a16="http://schemas.microsoft.com/office/drawing/2014/main" id="{F858DF7D-C2D0-4B03-A7A0-2F06B789EE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1">
            <a:extLst>
              <a:ext uri="{FF2B5EF4-FFF2-40B4-BE49-F238E27FC236}">
                <a16:creationId xmlns:a16="http://schemas.microsoft.com/office/drawing/2014/main" id="{1B26B711-3121-40B0-8377-A64F3DC00C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13">
            <a:extLst>
              <a:ext uri="{FF2B5EF4-FFF2-40B4-BE49-F238E27FC236}">
                <a16:creationId xmlns:a16="http://schemas.microsoft.com/office/drawing/2014/main" id="{645C4D3D-ABBA-4B4E-93E5-01E3437198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15">
            <a:extLst>
              <a:ext uri="{FF2B5EF4-FFF2-40B4-BE49-F238E27FC236}">
                <a16:creationId xmlns:a16="http://schemas.microsoft.com/office/drawing/2014/main" id="{98DDD5E5-0097-4C6C-B266-5732EDA96C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17">
            <a:extLst>
              <a:ext uri="{FF2B5EF4-FFF2-40B4-BE49-F238E27FC236}">
                <a16:creationId xmlns:a16="http://schemas.microsoft.com/office/drawing/2014/main" id="{8952EF87-C74F-4D3F-9CAD-EEA1733C9B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597643"/>
            <a:ext cx="3703320" cy="5792922"/>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462CFC41-669C-FD4F-9158-5CEE98DD85B0}"/>
              </a:ext>
            </a:extLst>
          </p:cNvPr>
          <p:cNvSpPr>
            <a:spLocks noGrp="1"/>
          </p:cNvSpPr>
          <p:nvPr>
            <p:ph type="title"/>
          </p:nvPr>
        </p:nvSpPr>
        <p:spPr>
          <a:xfrm>
            <a:off x="771148" y="1037967"/>
            <a:ext cx="3054091" cy="4709131"/>
          </a:xfrm>
        </p:spPr>
        <p:txBody>
          <a:bodyPr anchor="ctr">
            <a:normAutofit/>
          </a:bodyPr>
          <a:lstStyle/>
          <a:p>
            <a:r>
              <a:rPr lang="en-US" sz="3000">
                <a:solidFill>
                  <a:srgbClr val="FFFEFF"/>
                </a:solidFill>
              </a:rPr>
              <a:t>Responsible healthcare</a:t>
            </a:r>
          </a:p>
        </p:txBody>
      </p:sp>
      <p:sp>
        <p:nvSpPr>
          <p:cNvPr id="3" name="Content Placeholder 2">
            <a:extLst>
              <a:ext uri="{FF2B5EF4-FFF2-40B4-BE49-F238E27FC236}">
                <a16:creationId xmlns:a16="http://schemas.microsoft.com/office/drawing/2014/main" id="{BD3BD543-C35D-BD40-9A4B-060A9CFC3F14}"/>
              </a:ext>
            </a:extLst>
          </p:cNvPr>
          <p:cNvSpPr>
            <a:spLocks noGrp="1"/>
          </p:cNvSpPr>
          <p:nvPr>
            <p:ph idx="1"/>
          </p:nvPr>
        </p:nvSpPr>
        <p:spPr>
          <a:xfrm>
            <a:off x="4534935" y="1037968"/>
            <a:ext cx="7014423" cy="4820832"/>
          </a:xfrm>
        </p:spPr>
        <p:txBody>
          <a:bodyPr>
            <a:normAutofit/>
          </a:bodyPr>
          <a:lstStyle/>
          <a:p>
            <a:r>
              <a:rPr lang="en-US" sz="2000" dirty="0"/>
              <a:t>Who is responsible? </a:t>
            </a:r>
          </a:p>
          <a:p>
            <a:pPr marL="324000" lvl="1" indent="0">
              <a:buNone/>
            </a:pPr>
            <a:r>
              <a:rPr lang="en-US" sz="2000" b="1" dirty="0"/>
              <a:t>? Government </a:t>
            </a:r>
            <a:r>
              <a:rPr lang="en-US" sz="2000" dirty="0"/>
              <a:t>– Policy on increase tax on tobacco, alcohol and sugar for example, Population health with immunization, education etc.</a:t>
            </a:r>
          </a:p>
          <a:p>
            <a:pPr marL="324000" lvl="1" indent="0">
              <a:buNone/>
            </a:pPr>
            <a:r>
              <a:rPr lang="en-US" sz="2000" b="1" dirty="0"/>
              <a:t>? Self </a:t>
            </a:r>
            <a:r>
              <a:rPr lang="en-US" sz="2000" dirty="0"/>
              <a:t>– healthy lifestyle, compliance to treatment </a:t>
            </a:r>
            <a:r>
              <a:rPr lang="en-US" sz="2000" dirty="0" err="1"/>
              <a:t>etc</a:t>
            </a:r>
            <a:endParaRPr lang="en-US" sz="2000" dirty="0"/>
          </a:p>
          <a:p>
            <a:pPr marL="324000" lvl="1" indent="0">
              <a:buNone/>
            </a:pPr>
            <a:r>
              <a:rPr lang="en-US" sz="2000" b="1" dirty="0"/>
              <a:t>? Healthcare providers </a:t>
            </a:r>
            <a:r>
              <a:rPr lang="en-US" sz="2000" dirty="0"/>
              <a:t>– accessibility, responsiveness and quality</a:t>
            </a:r>
          </a:p>
        </p:txBody>
      </p:sp>
      <p:sp>
        <p:nvSpPr>
          <p:cNvPr id="4" name="Footer Placeholder 3">
            <a:extLst>
              <a:ext uri="{FF2B5EF4-FFF2-40B4-BE49-F238E27FC236}">
                <a16:creationId xmlns:a16="http://schemas.microsoft.com/office/drawing/2014/main" id="{BDFACC09-7427-AD49-8715-0A9A8DDED893}"/>
              </a:ext>
            </a:extLst>
          </p:cNvPr>
          <p:cNvSpPr>
            <a:spLocks noGrp="1"/>
          </p:cNvSpPr>
          <p:nvPr>
            <p:ph type="ftr" sz="quarter" idx="11"/>
          </p:nvPr>
        </p:nvSpPr>
        <p:spPr>
          <a:xfrm>
            <a:off x="581192" y="6423914"/>
            <a:ext cx="6917210" cy="365125"/>
          </a:xfrm>
        </p:spPr>
        <p:txBody>
          <a:bodyPr>
            <a:normAutofit/>
          </a:bodyPr>
          <a:lstStyle/>
          <a:p>
            <a:endParaRPr lang="en-US" dirty="0"/>
          </a:p>
        </p:txBody>
      </p:sp>
      <p:sp>
        <p:nvSpPr>
          <p:cNvPr id="5" name="Slide Number Placeholder 4">
            <a:extLst>
              <a:ext uri="{FF2B5EF4-FFF2-40B4-BE49-F238E27FC236}">
                <a16:creationId xmlns:a16="http://schemas.microsoft.com/office/drawing/2014/main" id="{BCB90773-93B8-F74C-AE51-AAF23995C3A7}"/>
              </a:ext>
            </a:extLst>
          </p:cNvPr>
          <p:cNvSpPr>
            <a:spLocks noGrp="1"/>
          </p:cNvSpPr>
          <p:nvPr>
            <p:ph type="sldNum" sz="quarter" idx="12"/>
          </p:nvPr>
        </p:nvSpPr>
        <p:spPr>
          <a:xfrm>
            <a:off x="10558300" y="6423914"/>
            <a:ext cx="1052510" cy="365125"/>
          </a:xfrm>
        </p:spPr>
        <p:txBody>
          <a:bodyPr>
            <a:normAutofit/>
          </a:bodyPr>
          <a:lstStyle/>
          <a:p>
            <a:pPr>
              <a:spcAft>
                <a:spcPts val="600"/>
              </a:spcAft>
            </a:pPr>
            <a:fld id="{3A98EE3D-8CD1-4C3F-BD1C-C98C9596463C}" type="slidenum">
              <a:rPr lang="en-US" smtClean="0"/>
              <a:pPr>
                <a:spcAft>
                  <a:spcPts val="600"/>
                </a:spcAft>
              </a:pPr>
              <a:t>11</a:t>
            </a:fld>
            <a:endParaRPr lang="en-US"/>
          </a:p>
        </p:txBody>
      </p:sp>
    </p:spTree>
    <p:extLst>
      <p:ext uri="{BB962C8B-B14F-4D97-AF65-F5344CB8AC3E}">
        <p14:creationId xmlns:p14="http://schemas.microsoft.com/office/powerpoint/2010/main" val="33547006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CF4EB5C-ED25-4675-8255-2F5B12CFFC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2" name="Rectangle 11">
            <a:extLst>
              <a:ext uri="{FF2B5EF4-FFF2-40B4-BE49-F238E27FC236}">
                <a16:creationId xmlns:a16="http://schemas.microsoft.com/office/drawing/2014/main" id="{9514EC6E-A557-42A2-BCDC-3ABFFC5E5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13">
            <a:extLst>
              <a:ext uri="{FF2B5EF4-FFF2-40B4-BE49-F238E27FC236}">
                <a16:creationId xmlns:a16="http://schemas.microsoft.com/office/drawing/2014/main" id="{905482C9-EB42-4BFE-95BF-7FD661F076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15">
            <a:extLst>
              <a:ext uri="{FF2B5EF4-FFF2-40B4-BE49-F238E27FC236}">
                <a16:creationId xmlns:a16="http://schemas.microsoft.com/office/drawing/2014/main" id="{7539E646-A625-4A26-86ED-BD90EDD329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17">
            <a:extLst>
              <a:ext uri="{FF2B5EF4-FFF2-40B4-BE49-F238E27FC236}">
                <a16:creationId xmlns:a16="http://schemas.microsoft.com/office/drawing/2014/main" id="{8E019540-1104-4B12-9F83-45F5867418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C47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278CD60-9AF4-4FB8-BA34-26D281AD80BF}"/>
              </a:ext>
            </a:extLst>
          </p:cNvPr>
          <p:cNvSpPr>
            <a:spLocks noGrp="1"/>
          </p:cNvSpPr>
          <p:nvPr>
            <p:ph type="title"/>
          </p:nvPr>
        </p:nvSpPr>
        <p:spPr>
          <a:xfrm>
            <a:off x="1555733" y="1577340"/>
            <a:ext cx="4955798" cy="3703320"/>
          </a:xfrm>
        </p:spPr>
        <p:txBody>
          <a:bodyPr vert="horz" lIns="91440" tIns="45720" rIns="91440" bIns="45720" rtlCol="0" anchor="ctr">
            <a:normAutofit/>
          </a:bodyPr>
          <a:lstStyle/>
          <a:p>
            <a:pPr algn="r"/>
            <a:r>
              <a:rPr lang="en-US" sz="5600">
                <a:solidFill>
                  <a:srgbClr val="FFFFFF">
                    <a:alpha val="90000"/>
                  </a:srgbClr>
                </a:solidFill>
              </a:rPr>
              <a:t>Practicing Medicine</a:t>
            </a:r>
          </a:p>
        </p:txBody>
      </p:sp>
      <p:sp>
        <p:nvSpPr>
          <p:cNvPr id="3" name="Content Placeholder 2">
            <a:extLst>
              <a:ext uri="{FF2B5EF4-FFF2-40B4-BE49-F238E27FC236}">
                <a16:creationId xmlns:a16="http://schemas.microsoft.com/office/drawing/2014/main" id="{B209B11B-272B-4348-87A0-2A6A4877DD56}"/>
              </a:ext>
            </a:extLst>
          </p:cNvPr>
          <p:cNvSpPr>
            <a:spLocks noGrp="1"/>
          </p:cNvSpPr>
          <p:nvPr>
            <p:ph idx="1"/>
          </p:nvPr>
        </p:nvSpPr>
        <p:spPr>
          <a:xfrm>
            <a:off x="7534655" y="1577340"/>
            <a:ext cx="2895067" cy="3703320"/>
          </a:xfrm>
          <a:ln w="57150">
            <a:noFill/>
          </a:ln>
        </p:spPr>
        <p:txBody>
          <a:bodyPr vert="horz" lIns="91440" tIns="45720" rIns="91440" bIns="45720" rtlCol="0" anchor="ctr">
            <a:normAutofit/>
          </a:bodyPr>
          <a:lstStyle/>
          <a:p>
            <a:pPr marL="0" indent="0">
              <a:buNone/>
            </a:pPr>
            <a:r>
              <a:rPr lang="en-US" sz="2800" cap="all">
                <a:solidFill>
                  <a:schemeClr val="accent1"/>
                </a:solidFill>
              </a:rPr>
              <a:t>Both an ART and Science</a:t>
            </a:r>
          </a:p>
        </p:txBody>
      </p:sp>
      <p:sp>
        <p:nvSpPr>
          <p:cNvPr id="20" name="Rectangle 19">
            <a:extLst>
              <a:ext uri="{FF2B5EF4-FFF2-40B4-BE49-F238E27FC236}">
                <a16:creationId xmlns:a16="http://schemas.microsoft.com/office/drawing/2014/main" id="{3580CFD6-E44A-486A-9E73-D8D948F78A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5171433" y="3383280"/>
            <a:ext cx="3703320" cy="91440"/>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4" name="Footer Placeholder 3">
            <a:extLst>
              <a:ext uri="{FF2B5EF4-FFF2-40B4-BE49-F238E27FC236}">
                <a16:creationId xmlns:a16="http://schemas.microsoft.com/office/drawing/2014/main" id="{E2BBC934-299B-425E-95DB-065316E49628}"/>
              </a:ext>
            </a:extLst>
          </p:cNvPr>
          <p:cNvSpPr>
            <a:spLocks noGrp="1"/>
          </p:cNvSpPr>
          <p:nvPr>
            <p:ph type="ftr" sz="quarter" idx="11"/>
          </p:nvPr>
        </p:nvSpPr>
        <p:spPr>
          <a:xfrm>
            <a:off x="581192" y="6423914"/>
            <a:ext cx="6917210" cy="365125"/>
          </a:xfrm>
        </p:spPr>
        <p:txBody>
          <a:bodyPr vert="horz" lIns="91440" tIns="45720" rIns="91440" bIns="45720" rtlCol="0" anchor="ctr">
            <a:normAutofit/>
          </a:bodyPr>
          <a:lstStyle/>
          <a:p>
            <a:pPr defTabSz="457200"/>
            <a:endParaRPr lang="en-US">
              <a:solidFill>
                <a:srgbClr val="FFFFFF"/>
              </a:solidFill>
            </a:endParaRPr>
          </a:p>
        </p:txBody>
      </p:sp>
      <p:sp>
        <p:nvSpPr>
          <p:cNvPr id="5" name="Slide Number Placeholder 4">
            <a:extLst>
              <a:ext uri="{FF2B5EF4-FFF2-40B4-BE49-F238E27FC236}">
                <a16:creationId xmlns:a16="http://schemas.microsoft.com/office/drawing/2014/main" id="{E5E42B95-A26C-4195-9558-36829B758529}"/>
              </a:ext>
            </a:extLst>
          </p:cNvPr>
          <p:cNvSpPr>
            <a:spLocks noGrp="1"/>
          </p:cNvSpPr>
          <p:nvPr>
            <p:ph type="sldNum" sz="quarter" idx="12"/>
          </p:nvPr>
        </p:nvSpPr>
        <p:spPr>
          <a:xfrm>
            <a:off x="10558300" y="6423914"/>
            <a:ext cx="1052510" cy="365125"/>
          </a:xfrm>
        </p:spPr>
        <p:txBody>
          <a:bodyPr vert="horz" lIns="91440" tIns="45720" rIns="91440" bIns="45720" rtlCol="0" anchor="ctr">
            <a:normAutofit/>
          </a:bodyPr>
          <a:lstStyle/>
          <a:p>
            <a:pPr defTabSz="457200">
              <a:spcAft>
                <a:spcPts val="600"/>
              </a:spcAft>
            </a:pPr>
            <a:fld id="{3A98EE3D-8CD1-4C3F-BD1C-C98C9596463C}" type="slidenum">
              <a:rPr lang="en-US">
                <a:solidFill>
                  <a:srgbClr val="FFFFFF"/>
                </a:solidFill>
              </a:rPr>
              <a:pPr defTabSz="457200">
                <a:spcAft>
                  <a:spcPts val="600"/>
                </a:spcAft>
              </a:pPr>
              <a:t>12</a:t>
            </a:fld>
            <a:endParaRPr lang="en-US">
              <a:solidFill>
                <a:srgbClr val="FFFFFF"/>
              </a:solidFill>
            </a:endParaRPr>
          </a:p>
        </p:txBody>
      </p:sp>
    </p:spTree>
    <p:extLst>
      <p:ext uri="{BB962C8B-B14F-4D97-AF65-F5344CB8AC3E}">
        <p14:creationId xmlns:p14="http://schemas.microsoft.com/office/powerpoint/2010/main" val="2614442193"/>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FABBCE0-E08C-4BBE-9FD2-E2B253D4D5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 name="Title 1">
            <a:extLst>
              <a:ext uri="{FF2B5EF4-FFF2-40B4-BE49-F238E27FC236}">
                <a16:creationId xmlns:a16="http://schemas.microsoft.com/office/drawing/2014/main" id="{1365B67F-285E-40EA-909C-A03A18301ED6}"/>
              </a:ext>
            </a:extLst>
          </p:cNvPr>
          <p:cNvSpPr>
            <a:spLocks noGrp="1"/>
          </p:cNvSpPr>
          <p:nvPr>
            <p:ph type="title"/>
          </p:nvPr>
        </p:nvSpPr>
        <p:spPr>
          <a:xfrm>
            <a:off x="581192" y="702156"/>
            <a:ext cx="11029616" cy="1188720"/>
          </a:xfrm>
        </p:spPr>
        <p:txBody>
          <a:bodyPr>
            <a:normAutofit/>
          </a:bodyPr>
          <a:lstStyle/>
          <a:p>
            <a:r>
              <a:rPr lang="en-SG">
                <a:solidFill>
                  <a:schemeClr val="tx1">
                    <a:lumMod val="85000"/>
                    <a:lumOff val="15000"/>
                  </a:schemeClr>
                </a:solidFill>
              </a:rPr>
              <a:t>How A.I. can support responsible healthcare </a:t>
            </a:r>
          </a:p>
        </p:txBody>
      </p:sp>
      <p:sp>
        <p:nvSpPr>
          <p:cNvPr id="14" name="Rectangle 13">
            <a:extLst>
              <a:ext uri="{FF2B5EF4-FFF2-40B4-BE49-F238E27FC236}">
                <a16:creationId xmlns:a16="http://schemas.microsoft.com/office/drawing/2014/main" id="{FF426BAC-43D6-468E-B6FF-167034D5CE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60727A"/>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15">
            <a:extLst>
              <a:ext uri="{FF2B5EF4-FFF2-40B4-BE49-F238E27FC236}">
                <a16:creationId xmlns:a16="http://schemas.microsoft.com/office/drawing/2014/main" id="{FB02D80E-5995-4C54-8387-5893C2C894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17">
            <a:extLst>
              <a:ext uri="{FF2B5EF4-FFF2-40B4-BE49-F238E27FC236}">
                <a16:creationId xmlns:a16="http://schemas.microsoft.com/office/drawing/2014/main" id="{896083C8-1401-4950-AF56-E2FAFE42D6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4" name="Footer Placeholder 3">
            <a:extLst>
              <a:ext uri="{FF2B5EF4-FFF2-40B4-BE49-F238E27FC236}">
                <a16:creationId xmlns:a16="http://schemas.microsoft.com/office/drawing/2014/main" id="{F34FB21B-222A-480D-8C3E-11E9859C7E8D}"/>
              </a:ext>
            </a:extLst>
          </p:cNvPr>
          <p:cNvSpPr>
            <a:spLocks noGrp="1"/>
          </p:cNvSpPr>
          <p:nvPr>
            <p:ph type="ftr" sz="quarter" idx="11"/>
          </p:nvPr>
        </p:nvSpPr>
        <p:spPr>
          <a:xfrm>
            <a:off x="581192" y="6423914"/>
            <a:ext cx="6917210" cy="365125"/>
          </a:xfrm>
        </p:spPr>
        <p:txBody>
          <a:bodyPr>
            <a:normAutofit/>
          </a:bodyPr>
          <a:lstStyle/>
          <a:p>
            <a:endParaRPr lang="en-US">
              <a:solidFill>
                <a:prstClr val="white">
                  <a:lumMod val="75000"/>
                  <a:lumOff val="25000"/>
                </a:prstClr>
              </a:solidFill>
            </a:endParaRPr>
          </a:p>
        </p:txBody>
      </p:sp>
      <p:sp>
        <p:nvSpPr>
          <p:cNvPr id="5" name="Slide Number Placeholder 4">
            <a:extLst>
              <a:ext uri="{FF2B5EF4-FFF2-40B4-BE49-F238E27FC236}">
                <a16:creationId xmlns:a16="http://schemas.microsoft.com/office/drawing/2014/main" id="{A6E5C3CF-8CA7-4037-8AA8-2412719A2FB3}"/>
              </a:ext>
            </a:extLst>
          </p:cNvPr>
          <p:cNvSpPr>
            <a:spLocks noGrp="1"/>
          </p:cNvSpPr>
          <p:nvPr>
            <p:ph type="sldNum" sz="quarter" idx="12"/>
          </p:nvPr>
        </p:nvSpPr>
        <p:spPr>
          <a:xfrm>
            <a:off x="10558300" y="6423914"/>
            <a:ext cx="1052510" cy="365125"/>
          </a:xfrm>
        </p:spPr>
        <p:txBody>
          <a:bodyPr>
            <a:normAutofit/>
          </a:bodyPr>
          <a:lstStyle/>
          <a:p>
            <a:pPr>
              <a:spcAft>
                <a:spcPts val="600"/>
              </a:spcAft>
            </a:pPr>
            <a:fld id="{3A98EE3D-8CD1-4C3F-BD1C-C98C9596463C}" type="slidenum">
              <a:rPr lang="en-US">
                <a:solidFill>
                  <a:prstClr val="white">
                    <a:lumMod val="75000"/>
                    <a:lumOff val="25000"/>
                  </a:prstClr>
                </a:solidFill>
              </a:rPr>
              <a:pPr>
                <a:spcAft>
                  <a:spcPts val="600"/>
                </a:spcAft>
              </a:pPr>
              <a:t>13</a:t>
            </a:fld>
            <a:endParaRPr lang="en-US">
              <a:solidFill>
                <a:prstClr val="white">
                  <a:lumMod val="75000"/>
                  <a:lumOff val="25000"/>
                </a:prstClr>
              </a:solidFill>
            </a:endParaRPr>
          </a:p>
        </p:txBody>
      </p:sp>
      <p:graphicFrame>
        <p:nvGraphicFramePr>
          <p:cNvPr id="7" name="Content Placeholder 2">
            <a:extLst>
              <a:ext uri="{FF2B5EF4-FFF2-40B4-BE49-F238E27FC236}">
                <a16:creationId xmlns:a16="http://schemas.microsoft.com/office/drawing/2014/main" id="{AF2E23A2-11DD-43D0-9EC0-039C6AB10794}"/>
              </a:ext>
            </a:extLst>
          </p:cNvPr>
          <p:cNvGraphicFramePr>
            <a:graphicFrameLocks noGrp="1"/>
          </p:cNvGraphicFramePr>
          <p:nvPr>
            <p:ph idx="1"/>
            <p:extLst>
              <p:ext uri="{D42A27DB-BD31-4B8C-83A1-F6EECF244321}">
                <p14:modId xmlns:p14="http://schemas.microsoft.com/office/powerpoint/2010/main" val="3045039927"/>
              </p:ext>
            </p:extLst>
          </p:nvPr>
        </p:nvGraphicFramePr>
        <p:xfrm>
          <a:off x="581025" y="2341563"/>
          <a:ext cx="11029950" cy="38142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97616220"/>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98000"/>
                <a:satMod val="110000"/>
                <a:lumMod val="86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206711-614A-471F-9333-231C018CE0DC}"/>
              </a:ext>
            </a:extLst>
          </p:cNvPr>
          <p:cNvSpPr>
            <a:spLocks noGrp="1"/>
          </p:cNvSpPr>
          <p:nvPr>
            <p:ph type="title"/>
          </p:nvPr>
        </p:nvSpPr>
        <p:spPr>
          <a:xfrm>
            <a:off x="581192" y="702156"/>
            <a:ext cx="11029616" cy="1188720"/>
          </a:xfrm>
        </p:spPr>
        <p:txBody>
          <a:bodyPr>
            <a:normAutofit/>
          </a:bodyPr>
          <a:lstStyle/>
          <a:p>
            <a:r>
              <a:rPr lang="en-SG">
                <a:solidFill>
                  <a:schemeClr val="tx1">
                    <a:lumMod val="85000"/>
                    <a:lumOff val="15000"/>
                  </a:schemeClr>
                </a:solidFill>
              </a:rPr>
              <a:t>Data = knowledge</a:t>
            </a:r>
          </a:p>
        </p:txBody>
      </p:sp>
      <p:sp>
        <p:nvSpPr>
          <p:cNvPr id="4" name="Footer Placeholder 3">
            <a:extLst>
              <a:ext uri="{FF2B5EF4-FFF2-40B4-BE49-F238E27FC236}">
                <a16:creationId xmlns:a16="http://schemas.microsoft.com/office/drawing/2014/main" id="{36014A65-316E-4EE7-B92F-A28B94B9C3E9}"/>
              </a:ext>
            </a:extLst>
          </p:cNvPr>
          <p:cNvSpPr>
            <a:spLocks noGrp="1"/>
          </p:cNvSpPr>
          <p:nvPr>
            <p:ph type="ftr" sz="quarter" idx="11"/>
          </p:nvPr>
        </p:nvSpPr>
        <p:spPr>
          <a:xfrm>
            <a:off x="581192" y="6423914"/>
            <a:ext cx="6917210" cy="365125"/>
          </a:xfrm>
        </p:spPr>
        <p:txBody>
          <a:bodyPr>
            <a:normAutofit/>
          </a:bodyPr>
          <a:lstStyle/>
          <a:p>
            <a:endParaRPr lang="en-US">
              <a:solidFill>
                <a:prstClr val="black">
                  <a:lumMod val="75000"/>
                  <a:lumOff val="25000"/>
                </a:prstClr>
              </a:solidFill>
            </a:endParaRPr>
          </a:p>
        </p:txBody>
      </p:sp>
      <p:sp>
        <p:nvSpPr>
          <p:cNvPr id="5" name="Slide Number Placeholder 4">
            <a:extLst>
              <a:ext uri="{FF2B5EF4-FFF2-40B4-BE49-F238E27FC236}">
                <a16:creationId xmlns:a16="http://schemas.microsoft.com/office/drawing/2014/main" id="{C561FE5B-71A7-4E44-B8A4-3B60C0251565}"/>
              </a:ext>
            </a:extLst>
          </p:cNvPr>
          <p:cNvSpPr>
            <a:spLocks noGrp="1"/>
          </p:cNvSpPr>
          <p:nvPr>
            <p:ph type="sldNum" sz="quarter" idx="12"/>
          </p:nvPr>
        </p:nvSpPr>
        <p:spPr>
          <a:xfrm>
            <a:off x="10558300" y="6423914"/>
            <a:ext cx="1052510" cy="365125"/>
          </a:xfrm>
        </p:spPr>
        <p:txBody>
          <a:bodyPr>
            <a:normAutofit/>
          </a:bodyPr>
          <a:lstStyle/>
          <a:p>
            <a:pPr>
              <a:spcAft>
                <a:spcPts val="600"/>
              </a:spcAft>
            </a:pPr>
            <a:fld id="{3A98EE3D-8CD1-4C3F-BD1C-C98C9596463C}" type="slidenum">
              <a:rPr lang="en-US">
                <a:solidFill>
                  <a:prstClr val="black">
                    <a:lumMod val="75000"/>
                    <a:lumOff val="25000"/>
                  </a:prstClr>
                </a:solidFill>
              </a:rPr>
              <a:pPr>
                <a:spcAft>
                  <a:spcPts val="600"/>
                </a:spcAft>
              </a:pPr>
              <a:t>14</a:t>
            </a:fld>
            <a:endParaRPr lang="en-US">
              <a:solidFill>
                <a:prstClr val="black">
                  <a:lumMod val="75000"/>
                  <a:lumOff val="25000"/>
                </a:prstClr>
              </a:solidFill>
            </a:endParaRPr>
          </a:p>
        </p:txBody>
      </p:sp>
      <p:graphicFrame>
        <p:nvGraphicFramePr>
          <p:cNvPr id="7" name="Content Placeholder 2">
            <a:extLst>
              <a:ext uri="{FF2B5EF4-FFF2-40B4-BE49-F238E27FC236}">
                <a16:creationId xmlns:a16="http://schemas.microsoft.com/office/drawing/2014/main" id="{33F52FAB-5D99-4173-A4B3-75761917748D}"/>
              </a:ext>
            </a:extLst>
          </p:cNvPr>
          <p:cNvGraphicFramePr>
            <a:graphicFrameLocks noGrp="1"/>
          </p:cNvGraphicFramePr>
          <p:nvPr>
            <p:ph idx="1"/>
            <p:extLst>
              <p:ext uri="{D42A27DB-BD31-4B8C-83A1-F6EECF244321}">
                <p14:modId xmlns:p14="http://schemas.microsoft.com/office/powerpoint/2010/main" val="3663233299"/>
              </p:ext>
            </p:extLst>
          </p:nvPr>
        </p:nvGraphicFramePr>
        <p:xfrm>
          <a:off x="581025" y="2341563"/>
          <a:ext cx="11029950" cy="38142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033364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9751CB9-7B25-4EB8-9A6F-82F822549F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1317383-CF3B-4B02-9512-BECBEF6362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15">
            <a:extLst>
              <a:ext uri="{FF2B5EF4-FFF2-40B4-BE49-F238E27FC236}">
                <a16:creationId xmlns:a16="http://schemas.microsoft.com/office/drawing/2014/main" id="{B1D4C7A0-6DF2-4F2D-A45D-F111582974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17">
            <a:extLst>
              <a:ext uri="{FF2B5EF4-FFF2-40B4-BE49-F238E27FC236}">
                <a16:creationId xmlns:a16="http://schemas.microsoft.com/office/drawing/2014/main" id="{DBF3943D-BCB6-4B31-809D-A005686483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19">
            <a:extLst>
              <a:ext uri="{FF2B5EF4-FFF2-40B4-BE49-F238E27FC236}">
                <a16:creationId xmlns:a16="http://schemas.microsoft.com/office/drawing/2014/main" id="{39373A6F-2E1F-4613-8E1D-D68057D29F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2377" y="601200"/>
            <a:ext cx="3707477" cy="562497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41840E0A-4543-454B-A9D4-55656873E1B5}"/>
              </a:ext>
            </a:extLst>
          </p:cNvPr>
          <p:cNvSpPr>
            <a:spLocks noGrp="1"/>
          </p:cNvSpPr>
          <p:nvPr>
            <p:ph type="title"/>
          </p:nvPr>
        </p:nvSpPr>
        <p:spPr>
          <a:xfrm>
            <a:off x="601255" y="702155"/>
            <a:ext cx="3409783" cy="1300365"/>
          </a:xfrm>
        </p:spPr>
        <p:txBody>
          <a:bodyPr>
            <a:normAutofit/>
          </a:bodyPr>
          <a:lstStyle/>
          <a:p>
            <a:r>
              <a:rPr lang="en-SG" sz="2400">
                <a:solidFill>
                  <a:srgbClr val="FFFFFF"/>
                </a:solidFill>
              </a:rPr>
              <a:t>Examples – complex patient facing a.i.</a:t>
            </a:r>
          </a:p>
        </p:txBody>
      </p:sp>
      <p:sp>
        <p:nvSpPr>
          <p:cNvPr id="3" name="Content Placeholder 2">
            <a:extLst>
              <a:ext uri="{FF2B5EF4-FFF2-40B4-BE49-F238E27FC236}">
                <a16:creationId xmlns:a16="http://schemas.microsoft.com/office/drawing/2014/main" id="{4619AA3A-2E8B-4773-BD07-DBCA3751A6A7}"/>
              </a:ext>
            </a:extLst>
          </p:cNvPr>
          <p:cNvSpPr>
            <a:spLocks noGrp="1"/>
          </p:cNvSpPr>
          <p:nvPr>
            <p:ph idx="1"/>
          </p:nvPr>
        </p:nvSpPr>
        <p:spPr>
          <a:xfrm>
            <a:off x="601255" y="2177142"/>
            <a:ext cx="3409782" cy="3823607"/>
          </a:xfrm>
        </p:spPr>
        <p:txBody>
          <a:bodyPr>
            <a:normAutofit/>
          </a:bodyPr>
          <a:lstStyle/>
          <a:p>
            <a:r>
              <a:rPr lang="en-SG">
                <a:solidFill>
                  <a:srgbClr val="FFFFFF"/>
                </a:solidFill>
              </a:rPr>
              <a:t>Tele monitoring for Congestive Cardiac Failures using A.I. </a:t>
            </a:r>
          </a:p>
          <a:p>
            <a:r>
              <a:rPr lang="en-SG">
                <a:solidFill>
                  <a:srgbClr val="FFFFFF"/>
                </a:solidFill>
              </a:rPr>
              <a:t>Physical function, weather, events, activity, compliance, social, medical, financial etc</a:t>
            </a:r>
          </a:p>
          <a:p>
            <a:r>
              <a:rPr lang="en-SG">
                <a:solidFill>
                  <a:srgbClr val="FFFFFF"/>
                </a:solidFill>
              </a:rPr>
              <a:t>How many data points then?</a:t>
            </a:r>
          </a:p>
          <a:p>
            <a:endParaRPr lang="en-SG">
              <a:solidFill>
                <a:srgbClr val="FFFFFF"/>
              </a:solidFill>
            </a:endParaRPr>
          </a:p>
        </p:txBody>
      </p:sp>
      <p:pic>
        <p:nvPicPr>
          <p:cNvPr id="9" name="Graphic 8" descr="Ambulance">
            <a:extLst>
              <a:ext uri="{FF2B5EF4-FFF2-40B4-BE49-F238E27FC236}">
                <a16:creationId xmlns:a16="http://schemas.microsoft.com/office/drawing/2014/main" id="{6CB0D121-DF2B-4D80-981A-A6024F5267C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523830" y="936141"/>
            <a:ext cx="4968305" cy="4968305"/>
          </a:xfrm>
          <a:prstGeom prst="rect">
            <a:avLst/>
          </a:prstGeom>
        </p:spPr>
      </p:pic>
      <p:sp>
        <p:nvSpPr>
          <p:cNvPr id="4" name="Footer Placeholder 3">
            <a:extLst>
              <a:ext uri="{FF2B5EF4-FFF2-40B4-BE49-F238E27FC236}">
                <a16:creationId xmlns:a16="http://schemas.microsoft.com/office/drawing/2014/main" id="{CFDF0E68-316F-4C76-9AB8-ABD049A189F9}"/>
              </a:ext>
            </a:extLst>
          </p:cNvPr>
          <p:cNvSpPr>
            <a:spLocks noGrp="1"/>
          </p:cNvSpPr>
          <p:nvPr>
            <p:ph type="ftr" sz="quarter" idx="11"/>
          </p:nvPr>
        </p:nvSpPr>
        <p:spPr>
          <a:xfrm>
            <a:off x="581192" y="6400800"/>
            <a:ext cx="6917210" cy="365125"/>
          </a:xfrm>
        </p:spPr>
        <p:txBody>
          <a:bodyPr>
            <a:normAutofit/>
          </a:bodyPr>
          <a:lstStyle/>
          <a:p>
            <a:endParaRPr lang="en-US">
              <a:solidFill>
                <a:srgbClr val="465359"/>
              </a:solidFill>
            </a:endParaRPr>
          </a:p>
        </p:txBody>
      </p:sp>
      <p:sp>
        <p:nvSpPr>
          <p:cNvPr id="5" name="Slide Number Placeholder 4">
            <a:extLst>
              <a:ext uri="{FF2B5EF4-FFF2-40B4-BE49-F238E27FC236}">
                <a16:creationId xmlns:a16="http://schemas.microsoft.com/office/drawing/2014/main" id="{E3348B89-F7B1-42DA-8BF2-AAB361A10BA0}"/>
              </a:ext>
            </a:extLst>
          </p:cNvPr>
          <p:cNvSpPr>
            <a:spLocks noGrp="1"/>
          </p:cNvSpPr>
          <p:nvPr>
            <p:ph type="sldNum" sz="quarter" idx="12"/>
          </p:nvPr>
        </p:nvSpPr>
        <p:spPr>
          <a:xfrm>
            <a:off x="10558300" y="6400800"/>
            <a:ext cx="1052508" cy="365125"/>
          </a:xfrm>
        </p:spPr>
        <p:txBody>
          <a:bodyPr>
            <a:normAutofit/>
          </a:bodyPr>
          <a:lstStyle/>
          <a:p>
            <a:pPr>
              <a:spcAft>
                <a:spcPts val="600"/>
              </a:spcAft>
            </a:pPr>
            <a:fld id="{3A98EE3D-8CD1-4C3F-BD1C-C98C9596463C}" type="slidenum">
              <a:rPr lang="en-US">
                <a:solidFill>
                  <a:srgbClr val="465359"/>
                </a:solidFill>
              </a:rPr>
              <a:pPr>
                <a:spcAft>
                  <a:spcPts val="600"/>
                </a:spcAft>
              </a:pPr>
              <a:t>15</a:t>
            </a:fld>
            <a:endParaRPr lang="en-US">
              <a:solidFill>
                <a:srgbClr val="465359"/>
              </a:solidFill>
            </a:endParaRPr>
          </a:p>
        </p:txBody>
      </p:sp>
    </p:spTree>
    <p:extLst>
      <p:ext uri="{BB962C8B-B14F-4D97-AF65-F5344CB8AC3E}">
        <p14:creationId xmlns:p14="http://schemas.microsoft.com/office/powerpoint/2010/main" val="2186097150"/>
      </p:ext>
    </p:extLst>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CF4EB5C-ED25-4675-8255-2F5B12CFFC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13">
            <a:extLst>
              <a:ext uri="{FF2B5EF4-FFF2-40B4-BE49-F238E27FC236}">
                <a16:creationId xmlns:a16="http://schemas.microsoft.com/office/drawing/2014/main" id="{9514EC6E-A557-42A2-BCDC-3ABFFC5E5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15">
            <a:extLst>
              <a:ext uri="{FF2B5EF4-FFF2-40B4-BE49-F238E27FC236}">
                <a16:creationId xmlns:a16="http://schemas.microsoft.com/office/drawing/2014/main" id="{905482C9-EB42-4BFE-95BF-7FD661F076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17">
            <a:extLst>
              <a:ext uri="{FF2B5EF4-FFF2-40B4-BE49-F238E27FC236}">
                <a16:creationId xmlns:a16="http://schemas.microsoft.com/office/drawing/2014/main" id="{7539E646-A625-4A26-86ED-BD90EDD329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useBgFill="1">
        <p:nvSpPr>
          <p:cNvPr id="20" name="Rectangle 19">
            <a:extLst>
              <a:ext uri="{FF2B5EF4-FFF2-40B4-BE49-F238E27FC236}">
                <a16:creationId xmlns:a16="http://schemas.microsoft.com/office/drawing/2014/main" id="{DA182162-B517-4B41-B039-339F87FAE1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E3050885-8AE9-43BF-B537-D4114E9E9EA5}"/>
              </a:ext>
            </a:extLst>
          </p:cNvPr>
          <p:cNvSpPr>
            <a:spLocks noGrp="1"/>
          </p:cNvSpPr>
          <p:nvPr>
            <p:ph type="title"/>
          </p:nvPr>
        </p:nvSpPr>
        <p:spPr>
          <a:xfrm>
            <a:off x="705745" y="1005840"/>
            <a:ext cx="6828909" cy="4805025"/>
          </a:xfrm>
        </p:spPr>
        <p:txBody>
          <a:bodyPr vert="horz" lIns="91440" tIns="45720" rIns="91440" bIns="45720" rtlCol="0" anchor="ctr">
            <a:normAutofit/>
          </a:bodyPr>
          <a:lstStyle/>
          <a:p>
            <a:pPr algn="r"/>
            <a:r>
              <a:rPr lang="en-US" sz="6000">
                <a:solidFill>
                  <a:schemeClr val="tx1">
                    <a:lumMod val="85000"/>
                    <a:lumOff val="15000"/>
                  </a:schemeClr>
                </a:solidFill>
              </a:rPr>
              <a:t>Thank you!</a:t>
            </a:r>
          </a:p>
        </p:txBody>
      </p:sp>
      <p:sp>
        <p:nvSpPr>
          <p:cNvPr id="7" name="Text Placeholder 6">
            <a:extLst>
              <a:ext uri="{FF2B5EF4-FFF2-40B4-BE49-F238E27FC236}">
                <a16:creationId xmlns:a16="http://schemas.microsoft.com/office/drawing/2014/main" id="{2CE7962D-60D0-4F44-8BCC-CE87692CEB7B}"/>
              </a:ext>
            </a:extLst>
          </p:cNvPr>
          <p:cNvSpPr>
            <a:spLocks noGrp="1"/>
          </p:cNvSpPr>
          <p:nvPr>
            <p:ph type="body" idx="1"/>
          </p:nvPr>
        </p:nvSpPr>
        <p:spPr>
          <a:xfrm>
            <a:off x="8119870" y="1007618"/>
            <a:ext cx="3303863" cy="4801468"/>
          </a:xfrm>
        </p:spPr>
        <p:txBody>
          <a:bodyPr vert="horz" lIns="91440" tIns="45720" rIns="91440" bIns="45720" rtlCol="0" anchor="ctr">
            <a:normAutofit/>
          </a:bodyPr>
          <a:lstStyle/>
          <a:p>
            <a:r>
              <a:rPr lang="en-US" sz="2400">
                <a:solidFill>
                  <a:schemeClr val="tx1">
                    <a:lumMod val="85000"/>
                    <a:lumOff val="15000"/>
                  </a:schemeClr>
                </a:solidFill>
              </a:rPr>
              <a:t>Lotus Eldercare Technologies</a:t>
            </a:r>
          </a:p>
          <a:p>
            <a:r>
              <a:rPr lang="en-US" sz="2400">
                <a:solidFill>
                  <a:schemeClr val="tx1">
                    <a:lumMod val="85000"/>
                    <a:lumOff val="15000"/>
                  </a:schemeClr>
                </a:solidFill>
              </a:rPr>
              <a:t>Lotus Eldercare Private Limited</a:t>
            </a:r>
          </a:p>
        </p:txBody>
      </p:sp>
      <p:sp>
        <p:nvSpPr>
          <p:cNvPr id="22" name="Rectangle 21">
            <a:extLst>
              <a:ext uri="{FF2B5EF4-FFF2-40B4-BE49-F238E27FC236}">
                <a16:creationId xmlns:a16="http://schemas.microsoft.com/office/drawing/2014/main" id="{8BEF4DBE-A60E-4AAE-9D62-1147461CD5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5745" y="751211"/>
            <a:ext cx="6830568"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3">
            <a:extLst>
              <a:ext uri="{FF2B5EF4-FFF2-40B4-BE49-F238E27FC236}">
                <a16:creationId xmlns:a16="http://schemas.microsoft.com/office/drawing/2014/main" id="{33955649-790D-4997-9D50-C1D8E32C1B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9870" y="754768"/>
            <a:ext cx="3300984"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cxnSp>
        <p:nvCxnSpPr>
          <p:cNvPr id="26" name="Straight Connector 25">
            <a:extLst>
              <a:ext uri="{FF2B5EF4-FFF2-40B4-BE49-F238E27FC236}">
                <a16:creationId xmlns:a16="http://schemas.microsoft.com/office/drawing/2014/main" id="{8F0679E2-68F3-4D6C-AF86-31979707A6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827263" y="2328256"/>
            <a:ext cx="0" cy="2160193"/>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18839B1D-4A8C-403C-9D1B-B83CF1DB6A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5745" y="5946475"/>
            <a:ext cx="6830568"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a:extLst>
              <a:ext uri="{FF2B5EF4-FFF2-40B4-BE49-F238E27FC236}">
                <a16:creationId xmlns:a16="http://schemas.microsoft.com/office/drawing/2014/main" id="{19818AF9-99F4-4DD9-A3EB-0A3477509A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9870" y="5950032"/>
            <a:ext cx="3300984"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4" name="Footer Placeholder 3">
            <a:extLst>
              <a:ext uri="{FF2B5EF4-FFF2-40B4-BE49-F238E27FC236}">
                <a16:creationId xmlns:a16="http://schemas.microsoft.com/office/drawing/2014/main" id="{DE047C2A-1C0F-44C5-BC3F-775766A23F1D}"/>
              </a:ext>
            </a:extLst>
          </p:cNvPr>
          <p:cNvSpPr>
            <a:spLocks noGrp="1"/>
          </p:cNvSpPr>
          <p:nvPr>
            <p:ph type="ftr" sz="quarter" idx="11"/>
          </p:nvPr>
        </p:nvSpPr>
        <p:spPr>
          <a:xfrm>
            <a:off x="705744" y="6203428"/>
            <a:ext cx="6792657" cy="365125"/>
          </a:xfrm>
        </p:spPr>
        <p:txBody>
          <a:bodyPr vert="horz" lIns="91440" tIns="45720" rIns="91440" bIns="45720" rtlCol="0" anchor="ctr">
            <a:normAutofit/>
          </a:bodyPr>
          <a:lstStyle/>
          <a:p>
            <a:pPr defTabSz="457200"/>
            <a:r>
              <a:rPr lang="en-US" dirty="0">
                <a:solidFill>
                  <a:schemeClr val="tx1">
                    <a:lumMod val="85000"/>
                    <a:lumOff val="15000"/>
                  </a:schemeClr>
                </a:solidFill>
                <a:hlinkClick r:id="rId2"/>
              </a:rPr>
              <a:t>technology@lotuseldercare.com.sg</a:t>
            </a:r>
            <a:r>
              <a:rPr lang="en-US" dirty="0">
                <a:solidFill>
                  <a:schemeClr val="tx1">
                    <a:lumMod val="85000"/>
                    <a:lumOff val="15000"/>
                  </a:schemeClr>
                </a:solidFill>
              </a:rPr>
              <a:t> </a:t>
            </a:r>
          </a:p>
        </p:txBody>
      </p:sp>
      <p:sp>
        <p:nvSpPr>
          <p:cNvPr id="5" name="Slide Number Placeholder 4">
            <a:extLst>
              <a:ext uri="{FF2B5EF4-FFF2-40B4-BE49-F238E27FC236}">
                <a16:creationId xmlns:a16="http://schemas.microsoft.com/office/drawing/2014/main" id="{C9462A38-AF2F-4277-9BD5-E244E7505410}"/>
              </a:ext>
            </a:extLst>
          </p:cNvPr>
          <p:cNvSpPr>
            <a:spLocks noGrp="1"/>
          </p:cNvSpPr>
          <p:nvPr>
            <p:ph type="sldNum" sz="quarter" idx="12"/>
          </p:nvPr>
        </p:nvSpPr>
        <p:spPr>
          <a:xfrm>
            <a:off x="10558300" y="6207754"/>
            <a:ext cx="862554" cy="365125"/>
          </a:xfrm>
        </p:spPr>
        <p:txBody>
          <a:bodyPr vert="horz" lIns="91440" tIns="45720" rIns="91440" bIns="45720" rtlCol="0" anchor="ctr">
            <a:normAutofit/>
          </a:bodyPr>
          <a:lstStyle/>
          <a:p>
            <a:pPr defTabSz="457200">
              <a:spcAft>
                <a:spcPts val="600"/>
              </a:spcAft>
            </a:pPr>
            <a:fld id="{3A98EE3D-8CD1-4C3F-BD1C-C98C9596463C}" type="slidenum">
              <a:rPr lang="en-US">
                <a:solidFill>
                  <a:schemeClr val="tx1">
                    <a:lumMod val="85000"/>
                    <a:lumOff val="15000"/>
                  </a:schemeClr>
                </a:solidFill>
              </a:rPr>
              <a:pPr defTabSz="457200">
                <a:spcAft>
                  <a:spcPts val="600"/>
                </a:spcAft>
              </a:pPr>
              <a:t>16</a:t>
            </a:fld>
            <a:endParaRPr lang="en-US" dirty="0">
              <a:solidFill>
                <a:schemeClr val="tx1">
                  <a:lumMod val="85000"/>
                  <a:lumOff val="15000"/>
                </a:schemeClr>
              </a:solidFill>
            </a:endParaRPr>
          </a:p>
        </p:txBody>
      </p:sp>
    </p:spTree>
    <p:extLst>
      <p:ext uri="{BB962C8B-B14F-4D97-AF65-F5344CB8AC3E}">
        <p14:creationId xmlns:p14="http://schemas.microsoft.com/office/powerpoint/2010/main" val="5259124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5C05FED-F1D7-9F4A-8525-A838D5BADDEF}"/>
              </a:ext>
            </a:extLst>
          </p:cNvPr>
          <p:cNvSpPr>
            <a:spLocks noGrp="1"/>
          </p:cNvSpPr>
          <p:nvPr>
            <p:ph type="title"/>
          </p:nvPr>
        </p:nvSpPr>
        <p:spPr/>
        <p:txBody>
          <a:bodyPr>
            <a:noAutofit/>
          </a:bodyPr>
          <a:lstStyle/>
          <a:p>
            <a:pPr algn="ctr"/>
            <a:r>
              <a:rPr lang="en-SG" sz="6600" dirty="0"/>
              <a:t>Hippocratic Oath</a:t>
            </a:r>
            <a:endParaRPr lang="en-US" sz="6600" dirty="0"/>
          </a:p>
        </p:txBody>
      </p:sp>
      <p:pic>
        <p:nvPicPr>
          <p:cNvPr id="7" name="Content Placeholder 6">
            <a:extLst>
              <a:ext uri="{FF2B5EF4-FFF2-40B4-BE49-F238E27FC236}">
                <a16:creationId xmlns:a16="http://schemas.microsoft.com/office/drawing/2014/main" id="{56D990E2-79CB-9B4E-B8DC-80E45982232E}"/>
              </a:ext>
            </a:extLst>
          </p:cNvPr>
          <p:cNvPicPr>
            <a:picLocks noGrp="1" noChangeAspect="1"/>
          </p:cNvPicPr>
          <p:nvPr>
            <p:ph sz="half" idx="1"/>
          </p:nvPr>
        </p:nvPicPr>
        <p:blipFill>
          <a:blip r:embed="rId3"/>
          <a:stretch>
            <a:fillRect/>
          </a:stretch>
        </p:blipFill>
        <p:spPr>
          <a:xfrm>
            <a:off x="581192" y="2228003"/>
            <a:ext cx="2513940" cy="3633787"/>
          </a:xfrm>
          <a:prstGeom prst="rect">
            <a:avLst/>
          </a:prstGeom>
        </p:spPr>
      </p:pic>
      <p:pic>
        <p:nvPicPr>
          <p:cNvPr id="10" name="Content Placeholder 9" descr="A screenshot of a cell phone&#10;&#10;Description automatically generated">
            <a:extLst>
              <a:ext uri="{FF2B5EF4-FFF2-40B4-BE49-F238E27FC236}">
                <a16:creationId xmlns:a16="http://schemas.microsoft.com/office/drawing/2014/main" id="{AC1DE67C-EF3B-5243-8A44-51404C068EA7}"/>
              </a:ext>
            </a:extLst>
          </p:cNvPr>
          <p:cNvPicPr>
            <a:picLocks noGrp="1" noChangeAspect="1"/>
          </p:cNvPicPr>
          <p:nvPr>
            <p:ph sz="half" idx="2"/>
          </p:nvPr>
        </p:nvPicPr>
        <p:blipFill>
          <a:blip r:embed="rId4"/>
          <a:stretch>
            <a:fillRect/>
          </a:stretch>
        </p:blipFill>
        <p:spPr>
          <a:xfrm>
            <a:off x="3094965" y="1874573"/>
            <a:ext cx="8515843" cy="4340645"/>
          </a:xfrm>
        </p:spPr>
      </p:pic>
      <p:sp>
        <p:nvSpPr>
          <p:cNvPr id="2" name="Footer Placeholder 1">
            <a:extLst>
              <a:ext uri="{FF2B5EF4-FFF2-40B4-BE49-F238E27FC236}">
                <a16:creationId xmlns:a16="http://schemas.microsoft.com/office/drawing/2014/main" id="{911EE026-91B7-1F42-B6BC-E8889A4FC53C}"/>
              </a:ext>
            </a:extLst>
          </p:cNvPr>
          <p:cNvSpPr>
            <a:spLocks noGrp="1"/>
          </p:cNvSpPr>
          <p:nvPr>
            <p:ph type="ftr" sz="quarter" idx="11"/>
          </p:nvPr>
        </p:nvSpPr>
        <p:spPr/>
        <p:txBody>
          <a:bodyPr/>
          <a:lstStyle/>
          <a:p>
            <a:endParaRPr lang="en-US" dirty="0"/>
          </a:p>
        </p:txBody>
      </p:sp>
      <p:sp>
        <p:nvSpPr>
          <p:cNvPr id="3" name="Slide Number Placeholder 2">
            <a:extLst>
              <a:ext uri="{FF2B5EF4-FFF2-40B4-BE49-F238E27FC236}">
                <a16:creationId xmlns:a16="http://schemas.microsoft.com/office/drawing/2014/main" id="{01CFBF7C-7455-2F4E-A19C-A7B8D3BC6E1B}"/>
              </a:ext>
            </a:extLst>
          </p:cNvPr>
          <p:cNvSpPr>
            <a:spLocks noGrp="1"/>
          </p:cNvSpPr>
          <p:nvPr>
            <p:ph type="sldNum" sz="quarter" idx="12"/>
          </p:nvPr>
        </p:nvSpPr>
        <p:spPr/>
        <p:txBody>
          <a:bodyPr/>
          <a:lstStyle/>
          <a:p>
            <a:fld id="{3A98EE3D-8CD1-4C3F-BD1C-C98C9596463C}" type="slidenum">
              <a:rPr lang="en-US" smtClean="0"/>
              <a:t>2</a:t>
            </a:fld>
            <a:endParaRPr lang="en-US" dirty="0"/>
          </a:p>
        </p:txBody>
      </p:sp>
    </p:spTree>
    <p:extLst>
      <p:ext uri="{BB962C8B-B14F-4D97-AF65-F5344CB8AC3E}">
        <p14:creationId xmlns:p14="http://schemas.microsoft.com/office/powerpoint/2010/main" val="9121805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3">
            <a:extLst>
              <a:ext uri="{FF2B5EF4-FFF2-40B4-BE49-F238E27FC236}">
                <a16:creationId xmlns:a16="http://schemas.microsoft.com/office/drawing/2014/main" id="{1BB56EB9-078F-4952-AC1F-149C7A0AE4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945003FC-CCE2-D54F-B554-8B91251979AF}"/>
              </a:ext>
            </a:extLst>
          </p:cNvPr>
          <p:cNvSpPr>
            <a:spLocks noGrp="1"/>
          </p:cNvSpPr>
          <p:nvPr>
            <p:ph type="title"/>
          </p:nvPr>
        </p:nvSpPr>
        <p:spPr>
          <a:xfrm>
            <a:off x="584201" y="702156"/>
            <a:ext cx="7225075" cy="1013800"/>
          </a:xfrm>
        </p:spPr>
        <p:txBody>
          <a:bodyPr>
            <a:normAutofit/>
          </a:bodyPr>
          <a:lstStyle/>
          <a:p>
            <a:pPr algn="ctr"/>
            <a:r>
              <a:rPr lang="en-US" dirty="0">
                <a:solidFill>
                  <a:schemeClr val="tx2"/>
                </a:solidFill>
              </a:rPr>
              <a:t>Primum non </a:t>
            </a:r>
            <a:r>
              <a:rPr lang="en-US" dirty="0" err="1">
                <a:solidFill>
                  <a:schemeClr val="tx2"/>
                </a:solidFill>
              </a:rPr>
              <a:t>nocere</a:t>
            </a:r>
            <a:endParaRPr lang="en-US" dirty="0">
              <a:solidFill>
                <a:schemeClr val="tx2"/>
              </a:solidFill>
            </a:endParaRPr>
          </a:p>
        </p:txBody>
      </p:sp>
      <p:sp>
        <p:nvSpPr>
          <p:cNvPr id="21" name="Rectangle 15">
            <a:extLst>
              <a:ext uri="{FF2B5EF4-FFF2-40B4-BE49-F238E27FC236}">
                <a16:creationId xmlns:a16="http://schemas.microsoft.com/office/drawing/2014/main" id="{EE54A6FE-D8CB-48A3-900B-053D4EBD3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453643"/>
            <a:ext cx="3703320" cy="98554"/>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17">
            <a:extLst>
              <a:ext uri="{FF2B5EF4-FFF2-40B4-BE49-F238E27FC236}">
                <a16:creationId xmlns:a16="http://schemas.microsoft.com/office/drawing/2014/main" id="{7B42427A-0A1F-4A55-8705-D9179F1E0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685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19">
            <a:extLst>
              <a:ext uri="{FF2B5EF4-FFF2-40B4-BE49-F238E27FC236}">
                <a16:creationId xmlns:a16="http://schemas.microsoft.com/office/drawing/2014/main" id="{10058680-D07C-4893-B2B7-91543F18AB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7200"/>
            <a:ext cx="3703320" cy="94997"/>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22" name="Content Placeholder 10">
            <a:extLst>
              <a:ext uri="{FF2B5EF4-FFF2-40B4-BE49-F238E27FC236}">
                <a16:creationId xmlns:a16="http://schemas.microsoft.com/office/drawing/2014/main" id="{13994A23-D1AE-4E32-8A6A-4DA468815F22}"/>
              </a:ext>
            </a:extLst>
          </p:cNvPr>
          <p:cNvSpPr>
            <a:spLocks noGrp="1"/>
          </p:cNvSpPr>
          <p:nvPr>
            <p:ph idx="1"/>
          </p:nvPr>
        </p:nvSpPr>
        <p:spPr>
          <a:xfrm>
            <a:off x="584200" y="1896533"/>
            <a:ext cx="7225074" cy="3962266"/>
          </a:xfrm>
        </p:spPr>
        <p:txBody>
          <a:bodyPr>
            <a:normAutofit/>
          </a:bodyPr>
          <a:lstStyle/>
          <a:p>
            <a:pPr marL="0" indent="0" algn="ctr">
              <a:buNone/>
            </a:pPr>
            <a:r>
              <a:rPr lang="en-US" sz="6600" dirty="0"/>
              <a:t>First, Do No Harm.</a:t>
            </a:r>
          </a:p>
        </p:txBody>
      </p:sp>
      <p:pic>
        <p:nvPicPr>
          <p:cNvPr id="7" name="Content Placeholder 6">
            <a:extLst>
              <a:ext uri="{FF2B5EF4-FFF2-40B4-BE49-F238E27FC236}">
                <a16:creationId xmlns:a16="http://schemas.microsoft.com/office/drawing/2014/main" id="{BF54537A-B4D6-3E48-80AF-06107752CE33}"/>
              </a:ext>
            </a:extLst>
          </p:cNvPr>
          <p:cNvPicPr>
            <a:picLocks noChangeAspect="1"/>
          </p:cNvPicPr>
          <p:nvPr/>
        </p:nvPicPr>
        <p:blipFill rotWithShape="1">
          <a:blip r:embed="rId2"/>
          <a:srcRect l="2593" r="2395" b="3"/>
          <a:stretch/>
        </p:blipFill>
        <p:spPr>
          <a:xfrm>
            <a:off x="8042147" y="601201"/>
            <a:ext cx="3703320" cy="5774200"/>
          </a:xfrm>
          <a:prstGeom prst="rect">
            <a:avLst/>
          </a:prstGeom>
        </p:spPr>
      </p:pic>
      <p:sp>
        <p:nvSpPr>
          <p:cNvPr id="2" name="Footer Placeholder 1">
            <a:extLst>
              <a:ext uri="{FF2B5EF4-FFF2-40B4-BE49-F238E27FC236}">
                <a16:creationId xmlns:a16="http://schemas.microsoft.com/office/drawing/2014/main" id="{B2FE2E6F-480E-7F44-BD47-95ED4D57BA30}"/>
              </a:ext>
            </a:extLst>
          </p:cNvPr>
          <p:cNvSpPr>
            <a:spLocks noGrp="1"/>
          </p:cNvSpPr>
          <p:nvPr>
            <p:ph type="ftr" sz="quarter" idx="11"/>
          </p:nvPr>
        </p:nvSpPr>
        <p:spPr/>
        <p:txBody>
          <a:bodyPr/>
          <a:lstStyle/>
          <a:p>
            <a:endParaRPr lang="en-US" dirty="0"/>
          </a:p>
        </p:txBody>
      </p:sp>
      <p:sp>
        <p:nvSpPr>
          <p:cNvPr id="3" name="Slide Number Placeholder 2">
            <a:extLst>
              <a:ext uri="{FF2B5EF4-FFF2-40B4-BE49-F238E27FC236}">
                <a16:creationId xmlns:a16="http://schemas.microsoft.com/office/drawing/2014/main" id="{B036C599-7B34-544D-8388-F5393E3BA14D}"/>
              </a:ext>
            </a:extLst>
          </p:cNvPr>
          <p:cNvSpPr>
            <a:spLocks noGrp="1"/>
          </p:cNvSpPr>
          <p:nvPr>
            <p:ph type="sldNum" sz="quarter" idx="12"/>
          </p:nvPr>
        </p:nvSpPr>
        <p:spPr/>
        <p:txBody>
          <a:bodyPr/>
          <a:lstStyle/>
          <a:p>
            <a:fld id="{3A98EE3D-8CD1-4C3F-BD1C-C98C9596463C}" type="slidenum">
              <a:rPr lang="en-US" smtClean="0"/>
              <a:t>3</a:t>
            </a:fld>
            <a:endParaRPr lang="en-US" dirty="0"/>
          </a:p>
        </p:txBody>
      </p:sp>
    </p:spTree>
    <p:extLst>
      <p:ext uri="{BB962C8B-B14F-4D97-AF65-F5344CB8AC3E}">
        <p14:creationId xmlns:p14="http://schemas.microsoft.com/office/powerpoint/2010/main" val="1870346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3CED7894-4F62-4A6C-8DB5-DB5BE08E9C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FF98F9E4-85DF-4999-B930-5921B2BFF258}"/>
              </a:ext>
            </a:extLst>
          </p:cNvPr>
          <p:cNvSpPr>
            <a:spLocks noGrp="1"/>
          </p:cNvSpPr>
          <p:nvPr>
            <p:ph type="title"/>
          </p:nvPr>
        </p:nvSpPr>
        <p:spPr>
          <a:xfrm>
            <a:off x="609906" y="702156"/>
            <a:ext cx="3568661" cy="1188720"/>
          </a:xfrm>
        </p:spPr>
        <p:txBody>
          <a:bodyPr>
            <a:normAutofit fontScale="90000"/>
          </a:bodyPr>
          <a:lstStyle/>
          <a:p>
            <a:r>
              <a:rPr lang="en-US" dirty="0"/>
              <a:t>Classification of Digital Health Interventions v1.0</a:t>
            </a:r>
            <a:endParaRPr lang="en-SG" dirty="0"/>
          </a:p>
        </p:txBody>
      </p:sp>
      <p:sp>
        <p:nvSpPr>
          <p:cNvPr id="15" name="Rectangle 14">
            <a:extLst>
              <a:ext uri="{FF2B5EF4-FFF2-40B4-BE49-F238E27FC236}">
                <a16:creationId xmlns:a16="http://schemas.microsoft.com/office/drawing/2014/main" id="{E536F3B4-50F6-4C52-8F76-4EB1214719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620" y="457200"/>
            <a:ext cx="3511233" cy="9143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pic>
        <p:nvPicPr>
          <p:cNvPr id="7" name="Content Placeholder 6">
            <a:extLst>
              <a:ext uri="{FF2B5EF4-FFF2-40B4-BE49-F238E27FC236}">
                <a16:creationId xmlns:a16="http://schemas.microsoft.com/office/drawing/2014/main" id="{E03A38F1-1D9F-4912-979B-D948F5E3BFB6}"/>
              </a:ext>
            </a:extLst>
          </p:cNvPr>
          <p:cNvPicPr>
            <a:picLocks noGrp="1" noChangeAspect="1"/>
          </p:cNvPicPr>
          <p:nvPr>
            <p:ph idx="1"/>
          </p:nvPr>
        </p:nvPicPr>
        <p:blipFill>
          <a:blip r:embed="rId2"/>
          <a:stretch>
            <a:fillRect/>
          </a:stretch>
        </p:blipFill>
        <p:spPr>
          <a:xfrm>
            <a:off x="924686" y="3463452"/>
            <a:ext cx="2938527" cy="1390008"/>
          </a:xfrm>
          <a:prstGeom prst="rect">
            <a:avLst/>
          </a:prstGeom>
        </p:spPr>
      </p:pic>
      <p:sp>
        <p:nvSpPr>
          <p:cNvPr id="4" name="Footer Placeholder 3">
            <a:extLst>
              <a:ext uri="{FF2B5EF4-FFF2-40B4-BE49-F238E27FC236}">
                <a16:creationId xmlns:a16="http://schemas.microsoft.com/office/drawing/2014/main" id="{48626A77-1432-4339-BE51-77C1E701B8F4}"/>
              </a:ext>
            </a:extLst>
          </p:cNvPr>
          <p:cNvSpPr>
            <a:spLocks noGrp="1"/>
          </p:cNvSpPr>
          <p:nvPr>
            <p:ph type="ftr" sz="quarter" idx="11"/>
          </p:nvPr>
        </p:nvSpPr>
        <p:spPr>
          <a:xfrm>
            <a:off x="581192" y="6423914"/>
            <a:ext cx="3568661" cy="365125"/>
          </a:xfrm>
        </p:spPr>
        <p:txBody>
          <a:bodyPr>
            <a:normAutofit/>
          </a:bodyPr>
          <a:lstStyle/>
          <a:p>
            <a:endParaRPr lang="en-US">
              <a:solidFill>
                <a:schemeClr val="tx1">
                  <a:lumMod val="75000"/>
                  <a:lumOff val="25000"/>
                  <a:alpha val="75000"/>
                </a:schemeClr>
              </a:solidFill>
            </a:endParaRPr>
          </a:p>
        </p:txBody>
      </p:sp>
      <p:pic>
        <p:nvPicPr>
          <p:cNvPr id="6" name="Content Placeholder 5">
            <a:extLst>
              <a:ext uri="{FF2B5EF4-FFF2-40B4-BE49-F238E27FC236}">
                <a16:creationId xmlns:a16="http://schemas.microsoft.com/office/drawing/2014/main" id="{C4994C7F-D366-468D-8640-3E2779992267}"/>
              </a:ext>
            </a:extLst>
          </p:cNvPr>
          <p:cNvPicPr>
            <a:picLocks noChangeAspect="1"/>
          </p:cNvPicPr>
          <p:nvPr/>
        </p:nvPicPr>
        <p:blipFill rotWithShape="1">
          <a:blip r:embed="rId3"/>
          <a:srcRect t="2033" r="-1" b="6983"/>
          <a:stretch/>
        </p:blipFill>
        <p:spPr>
          <a:xfrm>
            <a:off x="4654295" y="10"/>
            <a:ext cx="7537705" cy="6857990"/>
          </a:xfrm>
          <a:prstGeom prst="rect">
            <a:avLst/>
          </a:prstGeom>
        </p:spPr>
      </p:pic>
      <p:sp>
        <p:nvSpPr>
          <p:cNvPr id="5" name="Slide Number Placeholder 4">
            <a:extLst>
              <a:ext uri="{FF2B5EF4-FFF2-40B4-BE49-F238E27FC236}">
                <a16:creationId xmlns:a16="http://schemas.microsoft.com/office/drawing/2014/main" id="{A3551F99-4104-455D-AEA2-1236E9788491}"/>
              </a:ext>
            </a:extLst>
          </p:cNvPr>
          <p:cNvSpPr>
            <a:spLocks noGrp="1"/>
          </p:cNvSpPr>
          <p:nvPr>
            <p:ph type="sldNum" sz="quarter" idx="12"/>
          </p:nvPr>
        </p:nvSpPr>
        <p:spPr>
          <a:xfrm>
            <a:off x="10558300" y="6423914"/>
            <a:ext cx="1052510" cy="365125"/>
          </a:xfrm>
        </p:spPr>
        <p:txBody>
          <a:bodyPr>
            <a:normAutofit/>
          </a:bodyPr>
          <a:lstStyle/>
          <a:p>
            <a:pPr>
              <a:spcAft>
                <a:spcPts val="600"/>
              </a:spcAft>
            </a:pPr>
            <a:fld id="{3A98EE3D-8CD1-4C3F-BD1C-C98C9596463C}" type="slidenum">
              <a:rPr lang="en-US">
                <a:solidFill>
                  <a:srgbClr val="FFFFFF"/>
                </a:solidFill>
              </a:rPr>
              <a:pPr>
                <a:spcAft>
                  <a:spcPts val="600"/>
                </a:spcAft>
              </a:pPr>
              <a:t>4</a:t>
            </a:fld>
            <a:endParaRPr lang="en-US">
              <a:solidFill>
                <a:srgbClr val="FFFFFF"/>
              </a:solidFill>
            </a:endParaRPr>
          </a:p>
        </p:txBody>
      </p:sp>
    </p:spTree>
    <p:extLst>
      <p:ext uri="{BB962C8B-B14F-4D97-AF65-F5344CB8AC3E}">
        <p14:creationId xmlns:p14="http://schemas.microsoft.com/office/powerpoint/2010/main" val="21186732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5C91AAB-5561-2743-9403-5225B9592209}"/>
              </a:ext>
            </a:extLst>
          </p:cNvPr>
          <p:cNvSpPr>
            <a:spLocks noGrp="1"/>
          </p:cNvSpPr>
          <p:nvPr>
            <p:ph type="title"/>
          </p:nvPr>
        </p:nvSpPr>
        <p:spPr>
          <a:xfrm>
            <a:off x="581192" y="702156"/>
            <a:ext cx="11029616" cy="497994"/>
          </a:xfrm>
        </p:spPr>
        <p:txBody>
          <a:bodyPr/>
          <a:lstStyle/>
          <a:p>
            <a:pPr algn="ctr"/>
            <a:r>
              <a:rPr lang="en-SG" b="1" dirty="0"/>
              <a:t>Examples of AI in healthcare</a:t>
            </a:r>
            <a:endParaRPr lang="en-US" dirty="0"/>
          </a:p>
        </p:txBody>
      </p:sp>
      <p:pic>
        <p:nvPicPr>
          <p:cNvPr id="4" name="Picture 8" descr="Image result for ai in healthcare">
            <a:extLst>
              <a:ext uri="{FF2B5EF4-FFF2-40B4-BE49-F238E27FC236}">
                <a16:creationId xmlns:a16="http://schemas.microsoft.com/office/drawing/2014/main" id="{FD78A19B-4EC5-9944-8AFB-4B96CCF80E9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581192" y="1341438"/>
            <a:ext cx="11029616" cy="5404512"/>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a:extLst>
              <a:ext uri="{FF2B5EF4-FFF2-40B4-BE49-F238E27FC236}">
                <a16:creationId xmlns:a16="http://schemas.microsoft.com/office/drawing/2014/main" id="{0854EB32-3AEC-FD4E-874B-878830C75BBC}"/>
              </a:ext>
            </a:extLst>
          </p:cNvPr>
          <p:cNvSpPr>
            <a:spLocks noGrp="1"/>
          </p:cNvSpPr>
          <p:nvPr>
            <p:ph type="ftr" sz="quarter" idx="11"/>
          </p:nvPr>
        </p:nvSpPr>
        <p:spPr/>
        <p:txBody>
          <a:bodyPr/>
          <a:lstStyle/>
          <a:p>
            <a:endParaRPr lang="en-US" dirty="0"/>
          </a:p>
        </p:txBody>
      </p:sp>
      <p:sp>
        <p:nvSpPr>
          <p:cNvPr id="3" name="Slide Number Placeholder 2">
            <a:extLst>
              <a:ext uri="{FF2B5EF4-FFF2-40B4-BE49-F238E27FC236}">
                <a16:creationId xmlns:a16="http://schemas.microsoft.com/office/drawing/2014/main" id="{A4F494AC-0D70-A843-98DA-5E5876405C1B}"/>
              </a:ext>
            </a:extLst>
          </p:cNvPr>
          <p:cNvSpPr>
            <a:spLocks noGrp="1"/>
          </p:cNvSpPr>
          <p:nvPr>
            <p:ph type="sldNum" sz="quarter" idx="12"/>
          </p:nvPr>
        </p:nvSpPr>
        <p:spPr/>
        <p:txBody>
          <a:bodyPr/>
          <a:lstStyle/>
          <a:p>
            <a:fld id="{3A98EE3D-8CD1-4C3F-BD1C-C98C9596463C}" type="slidenum">
              <a:rPr lang="en-US" smtClean="0"/>
              <a:t>5</a:t>
            </a:fld>
            <a:endParaRPr lang="en-US" dirty="0"/>
          </a:p>
        </p:txBody>
      </p:sp>
    </p:spTree>
    <p:extLst>
      <p:ext uri="{BB962C8B-B14F-4D97-AF65-F5344CB8AC3E}">
        <p14:creationId xmlns:p14="http://schemas.microsoft.com/office/powerpoint/2010/main" val="1909873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40A0F4CC-F443-40C1-B000-840650808C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37" name="Rectangle 36">
            <a:extLst>
              <a:ext uri="{FF2B5EF4-FFF2-40B4-BE49-F238E27FC236}">
                <a16:creationId xmlns:a16="http://schemas.microsoft.com/office/drawing/2014/main" id="{8FF3DAE6-FFD2-4E7C-8FB8-E958A25860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39" name="Rectangle 38">
            <a:extLst>
              <a:ext uri="{FF2B5EF4-FFF2-40B4-BE49-F238E27FC236}">
                <a16:creationId xmlns:a16="http://schemas.microsoft.com/office/drawing/2014/main" id="{A2F7A394-B482-4D36-A98E-11A3212A1F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useBgFill="1">
        <p:nvSpPr>
          <p:cNvPr id="41" name="Rectangle 40">
            <a:extLst>
              <a:ext uri="{FF2B5EF4-FFF2-40B4-BE49-F238E27FC236}">
                <a16:creationId xmlns:a16="http://schemas.microsoft.com/office/drawing/2014/main" id="{A4308965-434A-4011-8316-8ABEFFED04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1C910B0D-8E24-46E7-93D7-329948C60D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457200"/>
            <a:ext cx="5609383" cy="9525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45" name="Rectangle 44">
            <a:extLst>
              <a:ext uri="{FF2B5EF4-FFF2-40B4-BE49-F238E27FC236}">
                <a16:creationId xmlns:a16="http://schemas.microsoft.com/office/drawing/2014/main" id="{FF215A71-CFAF-4964-A613-D07F75FC1A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49035" y="453825"/>
            <a:ext cx="5596432" cy="9837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pic>
        <p:nvPicPr>
          <p:cNvPr id="6" name="Picture 5" descr="A picture containing knife&#10;&#10;Description automatically generated">
            <a:extLst>
              <a:ext uri="{FF2B5EF4-FFF2-40B4-BE49-F238E27FC236}">
                <a16:creationId xmlns:a16="http://schemas.microsoft.com/office/drawing/2014/main" id="{1EE2E8CB-359C-4D4D-886B-8E14E744A6BB}"/>
              </a:ext>
            </a:extLst>
          </p:cNvPr>
          <p:cNvPicPr>
            <a:picLocks noChangeAspect="1"/>
          </p:cNvPicPr>
          <p:nvPr/>
        </p:nvPicPr>
        <p:blipFill>
          <a:blip r:embed="rId2"/>
          <a:stretch>
            <a:fillRect/>
          </a:stretch>
        </p:blipFill>
        <p:spPr>
          <a:xfrm>
            <a:off x="446533" y="2573569"/>
            <a:ext cx="5609384" cy="1710862"/>
          </a:xfrm>
          <a:prstGeom prst="rect">
            <a:avLst/>
          </a:prstGeom>
        </p:spPr>
      </p:pic>
      <p:pic>
        <p:nvPicPr>
          <p:cNvPr id="4" name="Content Placeholder 3">
            <a:extLst>
              <a:ext uri="{FF2B5EF4-FFF2-40B4-BE49-F238E27FC236}">
                <a16:creationId xmlns:a16="http://schemas.microsoft.com/office/drawing/2014/main" id="{79961F8E-D535-6040-816B-AF2E154CA3AC}"/>
              </a:ext>
            </a:extLst>
          </p:cNvPr>
          <p:cNvPicPr>
            <a:picLocks noChangeAspect="1"/>
          </p:cNvPicPr>
          <p:nvPr/>
        </p:nvPicPr>
        <p:blipFill>
          <a:blip r:embed="rId3"/>
          <a:stretch>
            <a:fillRect/>
          </a:stretch>
        </p:blipFill>
        <p:spPr>
          <a:xfrm>
            <a:off x="6149035" y="1323343"/>
            <a:ext cx="5596432" cy="4211315"/>
          </a:xfrm>
          <a:prstGeom prst="rect">
            <a:avLst/>
          </a:prstGeom>
        </p:spPr>
      </p:pic>
      <p:sp>
        <p:nvSpPr>
          <p:cNvPr id="2" name="Footer Placeholder 1">
            <a:extLst>
              <a:ext uri="{FF2B5EF4-FFF2-40B4-BE49-F238E27FC236}">
                <a16:creationId xmlns:a16="http://schemas.microsoft.com/office/drawing/2014/main" id="{E9E7E737-68DF-8F4A-B199-54C4D5667615}"/>
              </a:ext>
            </a:extLst>
          </p:cNvPr>
          <p:cNvSpPr>
            <a:spLocks noGrp="1"/>
          </p:cNvSpPr>
          <p:nvPr>
            <p:ph type="ftr" sz="quarter" idx="11"/>
          </p:nvPr>
        </p:nvSpPr>
        <p:spPr/>
        <p:txBody>
          <a:bodyPr/>
          <a:lstStyle/>
          <a:p>
            <a:endParaRPr lang="en-US" dirty="0"/>
          </a:p>
        </p:txBody>
      </p:sp>
      <p:sp>
        <p:nvSpPr>
          <p:cNvPr id="3" name="Slide Number Placeholder 2">
            <a:extLst>
              <a:ext uri="{FF2B5EF4-FFF2-40B4-BE49-F238E27FC236}">
                <a16:creationId xmlns:a16="http://schemas.microsoft.com/office/drawing/2014/main" id="{CED30FBB-B62E-DC4F-A32F-0B662D8DEEB4}"/>
              </a:ext>
            </a:extLst>
          </p:cNvPr>
          <p:cNvSpPr>
            <a:spLocks noGrp="1"/>
          </p:cNvSpPr>
          <p:nvPr>
            <p:ph type="sldNum" sz="quarter" idx="12"/>
          </p:nvPr>
        </p:nvSpPr>
        <p:spPr/>
        <p:txBody>
          <a:bodyPr/>
          <a:lstStyle/>
          <a:p>
            <a:fld id="{3A98EE3D-8CD1-4C3F-BD1C-C98C9596463C}" type="slidenum">
              <a:rPr lang="en-US" smtClean="0"/>
              <a:t>6</a:t>
            </a:fld>
            <a:endParaRPr lang="en-US" dirty="0"/>
          </a:p>
        </p:txBody>
      </p:sp>
    </p:spTree>
    <p:extLst>
      <p:ext uri="{BB962C8B-B14F-4D97-AF65-F5344CB8AC3E}">
        <p14:creationId xmlns:p14="http://schemas.microsoft.com/office/powerpoint/2010/main" val="22529377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611EE1-0995-4319-B84B-91B50983E40A}"/>
              </a:ext>
            </a:extLst>
          </p:cNvPr>
          <p:cNvSpPr>
            <a:spLocks noGrp="1"/>
          </p:cNvSpPr>
          <p:nvPr>
            <p:ph type="title"/>
          </p:nvPr>
        </p:nvSpPr>
        <p:spPr/>
        <p:txBody>
          <a:bodyPr>
            <a:noAutofit/>
          </a:bodyPr>
          <a:lstStyle/>
          <a:p>
            <a:pPr algn="ctr"/>
            <a:r>
              <a:rPr lang="en-SG" sz="4000" b="1" u="sng" dirty="0">
                <a:latin typeface="+mn-lt"/>
              </a:rPr>
              <a:t>Unique characteristics </a:t>
            </a:r>
            <a:r>
              <a:rPr lang="en-SG" sz="4000" b="1" dirty="0">
                <a:latin typeface="+mn-lt"/>
              </a:rPr>
              <a:t>in healthcare for AI</a:t>
            </a:r>
          </a:p>
        </p:txBody>
      </p:sp>
      <p:pic>
        <p:nvPicPr>
          <p:cNvPr id="4" name="Picture 3">
            <a:extLst>
              <a:ext uri="{FF2B5EF4-FFF2-40B4-BE49-F238E27FC236}">
                <a16:creationId xmlns:a16="http://schemas.microsoft.com/office/drawing/2014/main" id="{87CE4561-DD7C-4002-BDD2-CCC78ADB3B2D}"/>
              </a:ext>
            </a:extLst>
          </p:cNvPr>
          <p:cNvPicPr>
            <a:picLocks noChangeAspect="1"/>
          </p:cNvPicPr>
          <p:nvPr/>
        </p:nvPicPr>
        <p:blipFill>
          <a:blip r:embed="rId2"/>
          <a:stretch>
            <a:fillRect/>
          </a:stretch>
        </p:blipFill>
        <p:spPr>
          <a:xfrm>
            <a:off x="4586384" y="2326640"/>
            <a:ext cx="3019232" cy="1548144"/>
          </a:xfrm>
          <a:prstGeom prst="rect">
            <a:avLst/>
          </a:prstGeom>
        </p:spPr>
      </p:pic>
      <p:sp>
        <p:nvSpPr>
          <p:cNvPr id="6" name="TextBox 5">
            <a:extLst>
              <a:ext uri="{FF2B5EF4-FFF2-40B4-BE49-F238E27FC236}">
                <a16:creationId xmlns:a16="http://schemas.microsoft.com/office/drawing/2014/main" id="{4353AC17-D492-448C-B106-7DC198053604}"/>
              </a:ext>
            </a:extLst>
          </p:cNvPr>
          <p:cNvSpPr txBox="1"/>
          <p:nvPr/>
        </p:nvSpPr>
        <p:spPr>
          <a:xfrm>
            <a:off x="4375991" y="4384001"/>
            <a:ext cx="3440018" cy="584775"/>
          </a:xfrm>
          <a:prstGeom prst="rect">
            <a:avLst/>
          </a:prstGeom>
          <a:noFill/>
        </p:spPr>
        <p:txBody>
          <a:bodyPr wrap="square" rtlCol="0">
            <a:spAutoFit/>
          </a:bodyPr>
          <a:lstStyle/>
          <a:p>
            <a:pPr algn="ctr"/>
            <a:r>
              <a:rPr lang="en-SG" sz="3200" b="1" dirty="0"/>
              <a:t>Epidemiology</a:t>
            </a:r>
            <a:r>
              <a:rPr lang="en-SG" sz="3200" dirty="0"/>
              <a:t> </a:t>
            </a:r>
          </a:p>
        </p:txBody>
      </p:sp>
      <p:pic>
        <p:nvPicPr>
          <p:cNvPr id="7172" name="Picture 4" descr="Image result for science">
            <a:extLst>
              <a:ext uri="{FF2B5EF4-FFF2-40B4-BE49-F238E27FC236}">
                <a16:creationId xmlns:a16="http://schemas.microsoft.com/office/drawing/2014/main" id="{3DCA0A12-D6A3-42D4-8276-C164EBEC30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2891" y="2020323"/>
            <a:ext cx="2095500" cy="20955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1988105E-8A88-45C5-86F0-5D93E445B7D0}"/>
              </a:ext>
            </a:extLst>
          </p:cNvPr>
          <p:cNvSpPr txBox="1"/>
          <p:nvPr/>
        </p:nvSpPr>
        <p:spPr>
          <a:xfrm>
            <a:off x="1173892" y="4240544"/>
            <a:ext cx="2695464" cy="1077218"/>
          </a:xfrm>
          <a:prstGeom prst="rect">
            <a:avLst/>
          </a:prstGeom>
          <a:noFill/>
        </p:spPr>
        <p:txBody>
          <a:bodyPr wrap="square" rtlCol="0">
            <a:spAutoFit/>
          </a:bodyPr>
          <a:lstStyle/>
          <a:p>
            <a:pPr algn="ctr"/>
            <a:r>
              <a:rPr lang="en-SG" sz="3200" b="1" dirty="0"/>
              <a:t>Highly Science-based</a:t>
            </a:r>
            <a:r>
              <a:rPr lang="en-SG" sz="3200" dirty="0"/>
              <a:t> </a:t>
            </a:r>
          </a:p>
        </p:txBody>
      </p:sp>
      <p:pic>
        <p:nvPicPr>
          <p:cNvPr id="7" name="Picture 6">
            <a:extLst>
              <a:ext uri="{FF2B5EF4-FFF2-40B4-BE49-F238E27FC236}">
                <a16:creationId xmlns:a16="http://schemas.microsoft.com/office/drawing/2014/main" id="{B697A8D1-9654-4602-9011-0DFDCEB3E981}"/>
              </a:ext>
            </a:extLst>
          </p:cNvPr>
          <p:cNvPicPr>
            <a:picLocks noChangeAspect="1"/>
          </p:cNvPicPr>
          <p:nvPr/>
        </p:nvPicPr>
        <p:blipFill>
          <a:blip r:embed="rId4"/>
          <a:stretch>
            <a:fillRect/>
          </a:stretch>
        </p:blipFill>
        <p:spPr>
          <a:xfrm>
            <a:off x="8563610" y="2020323"/>
            <a:ext cx="2484564" cy="2160778"/>
          </a:xfrm>
          <a:prstGeom prst="rect">
            <a:avLst/>
          </a:prstGeom>
        </p:spPr>
      </p:pic>
      <p:sp>
        <p:nvSpPr>
          <p:cNvPr id="11" name="TextBox 10">
            <a:extLst>
              <a:ext uri="{FF2B5EF4-FFF2-40B4-BE49-F238E27FC236}">
                <a16:creationId xmlns:a16="http://schemas.microsoft.com/office/drawing/2014/main" id="{AE9F6F2E-30A7-429C-9B8C-1FF85AD5AD0E}"/>
              </a:ext>
            </a:extLst>
          </p:cNvPr>
          <p:cNvSpPr txBox="1"/>
          <p:nvPr/>
        </p:nvSpPr>
        <p:spPr>
          <a:xfrm>
            <a:off x="8197852" y="4384001"/>
            <a:ext cx="3440018" cy="584775"/>
          </a:xfrm>
          <a:prstGeom prst="rect">
            <a:avLst/>
          </a:prstGeom>
          <a:noFill/>
        </p:spPr>
        <p:txBody>
          <a:bodyPr wrap="square" rtlCol="0">
            <a:spAutoFit/>
          </a:bodyPr>
          <a:lstStyle/>
          <a:p>
            <a:pPr algn="ctr"/>
            <a:r>
              <a:rPr lang="en-SG" sz="3200" b="1" dirty="0"/>
              <a:t>Digitisation</a:t>
            </a:r>
            <a:r>
              <a:rPr lang="en-SG" sz="3200" dirty="0"/>
              <a:t> </a:t>
            </a:r>
          </a:p>
        </p:txBody>
      </p:sp>
      <p:sp>
        <p:nvSpPr>
          <p:cNvPr id="13" name="TextBox 12">
            <a:extLst>
              <a:ext uri="{FF2B5EF4-FFF2-40B4-BE49-F238E27FC236}">
                <a16:creationId xmlns:a16="http://schemas.microsoft.com/office/drawing/2014/main" id="{CE0540F1-166E-45FD-BC70-766F2909E848}"/>
              </a:ext>
            </a:extLst>
          </p:cNvPr>
          <p:cNvSpPr txBox="1"/>
          <p:nvPr/>
        </p:nvSpPr>
        <p:spPr>
          <a:xfrm>
            <a:off x="1833880" y="5472984"/>
            <a:ext cx="9519920" cy="707886"/>
          </a:xfrm>
          <a:prstGeom prst="rect">
            <a:avLst/>
          </a:prstGeom>
          <a:noFill/>
        </p:spPr>
        <p:txBody>
          <a:bodyPr wrap="square" rtlCol="0">
            <a:spAutoFit/>
          </a:bodyPr>
          <a:lstStyle/>
          <a:p>
            <a:r>
              <a:rPr lang="en-SG" sz="3600" b="1" dirty="0"/>
              <a:t>Data-driven approach to find </a:t>
            </a:r>
            <a:r>
              <a:rPr lang="en-SG" sz="4000" b="1" dirty="0">
                <a:solidFill>
                  <a:schemeClr val="accent6">
                    <a:lumMod val="50000"/>
                  </a:schemeClr>
                </a:solidFill>
              </a:rPr>
              <a:t>OPPORTUNITY</a:t>
            </a:r>
            <a:endParaRPr lang="en-SG" sz="3600" b="1" dirty="0">
              <a:solidFill>
                <a:schemeClr val="accent6">
                  <a:lumMod val="50000"/>
                </a:schemeClr>
              </a:solidFill>
            </a:endParaRPr>
          </a:p>
        </p:txBody>
      </p:sp>
      <p:sp>
        <p:nvSpPr>
          <p:cNvPr id="3" name="Footer Placeholder 2">
            <a:extLst>
              <a:ext uri="{FF2B5EF4-FFF2-40B4-BE49-F238E27FC236}">
                <a16:creationId xmlns:a16="http://schemas.microsoft.com/office/drawing/2014/main" id="{25C06C6E-63BA-5745-BDE8-269A1D0A3536}"/>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1C2ACFC9-258F-8746-AAE3-DFF0BBCC0E77}"/>
              </a:ext>
            </a:extLst>
          </p:cNvPr>
          <p:cNvSpPr>
            <a:spLocks noGrp="1"/>
          </p:cNvSpPr>
          <p:nvPr>
            <p:ph type="sldNum" sz="quarter" idx="12"/>
          </p:nvPr>
        </p:nvSpPr>
        <p:spPr/>
        <p:txBody>
          <a:bodyPr/>
          <a:lstStyle/>
          <a:p>
            <a:fld id="{3A98EE3D-8CD1-4C3F-BD1C-C98C9596463C}" type="slidenum">
              <a:rPr lang="en-US" smtClean="0"/>
              <a:t>7</a:t>
            </a:fld>
            <a:endParaRPr lang="en-US" dirty="0"/>
          </a:p>
        </p:txBody>
      </p:sp>
    </p:spTree>
    <p:extLst>
      <p:ext uri="{BB962C8B-B14F-4D97-AF65-F5344CB8AC3E}">
        <p14:creationId xmlns:p14="http://schemas.microsoft.com/office/powerpoint/2010/main" val="4097309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par>
                                <p:cTn id="13" presetID="22" presetClass="entr" presetSubtype="8"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left)">
                                      <p:cBhvr>
                                        <p:cTn id="20" dur="500"/>
                                        <p:tgtEl>
                                          <p:spTgt spid="7"/>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left)">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left)">
                                      <p:cBhvr>
                                        <p:cTn id="2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1" grpId="0"/>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3CED7894-4F62-4A6C-8DB5-DB5BE08E9C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A06950CB-A237-8A4A-A8ED-03C38CA26AB6}"/>
              </a:ext>
            </a:extLst>
          </p:cNvPr>
          <p:cNvSpPr>
            <a:spLocks noGrp="1"/>
          </p:cNvSpPr>
          <p:nvPr>
            <p:ph type="title"/>
          </p:nvPr>
        </p:nvSpPr>
        <p:spPr>
          <a:xfrm>
            <a:off x="609906" y="702155"/>
            <a:ext cx="3568661" cy="1269713"/>
          </a:xfrm>
        </p:spPr>
        <p:txBody>
          <a:bodyPr>
            <a:normAutofit/>
          </a:bodyPr>
          <a:lstStyle/>
          <a:p>
            <a:pPr algn="ctr"/>
            <a:r>
              <a:rPr lang="en-US" sz="2600" dirty="0"/>
              <a:t>BIAS</a:t>
            </a:r>
          </a:p>
        </p:txBody>
      </p:sp>
      <p:sp>
        <p:nvSpPr>
          <p:cNvPr id="25" name="Rectangle 24">
            <a:extLst>
              <a:ext uri="{FF2B5EF4-FFF2-40B4-BE49-F238E27FC236}">
                <a16:creationId xmlns:a16="http://schemas.microsoft.com/office/drawing/2014/main" id="{E536F3B4-50F6-4C52-8F76-4EB1214719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620" y="457200"/>
            <a:ext cx="3511233" cy="9143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5B386E7A-9B06-004A-97E0-6B75C0ED528D}"/>
              </a:ext>
            </a:extLst>
          </p:cNvPr>
          <p:cNvSpPr>
            <a:spLocks noGrp="1"/>
          </p:cNvSpPr>
          <p:nvPr>
            <p:ph idx="1"/>
          </p:nvPr>
        </p:nvSpPr>
        <p:spPr>
          <a:xfrm>
            <a:off x="609906" y="2340864"/>
            <a:ext cx="3568661" cy="3634486"/>
          </a:xfrm>
        </p:spPr>
        <p:txBody>
          <a:bodyPr>
            <a:normAutofit/>
          </a:bodyPr>
          <a:lstStyle/>
          <a:p>
            <a:r>
              <a:rPr lang="en-US" sz="1700" dirty="0"/>
              <a:t>Not ready for public facing</a:t>
            </a:r>
          </a:p>
          <a:p>
            <a:r>
              <a:rPr lang="en-US" sz="1700" dirty="0"/>
              <a:t>Google / Baidu bias – race / gender</a:t>
            </a:r>
          </a:p>
        </p:txBody>
      </p:sp>
      <p:pic>
        <p:nvPicPr>
          <p:cNvPr id="5" name="Picture 4" descr="A screenshot of a cell phone&#10;&#10;Description automatically generated">
            <a:extLst>
              <a:ext uri="{FF2B5EF4-FFF2-40B4-BE49-F238E27FC236}">
                <a16:creationId xmlns:a16="http://schemas.microsoft.com/office/drawing/2014/main" id="{C4626F40-8FAE-6246-AFBA-4CD6B152C2B8}"/>
              </a:ext>
            </a:extLst>
          </p:cNvPr>
          <p:cNvPicPr>
            <a:picLocks noChangeAspect="1"/>
          </p:cNvPicPr>
          <p:nvPr/>
        </p:nvPicPr>
        <p:blipFill>
          <a:blip r:embed="rId2"/>
          <a:stretch>
            <a:fillRect/>
          </a:stretch>
        </p:blipFill>
        <p:spPr>
          <a:xfrm>
            <a:off x="5076013" y="702156"/>
            <a:ext cx="5891837" cy="5273194"/>
          </a:xfrm>
          <a:prstGeom prst="rect">
            <a:avLst/>
          </a:prstGeom>
        </p:spPr>
      </p:pic>
      <p:sp>
        <p:nvSpPr>
          <p:cNvPr id="4" name="Footer Placeholder 3">
            <a:extLst>
              <a:ext uri="{FF2B5EF4-FFF2-40B4-BE49-F238E27FC236}">
                <a16:creationId xmlns:a16="http://schemas.microsoft.com/office/drawing/2014/main" id="{D94D258A-8F9D-A84F-BAC1-BEDAD40B84D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0518E21-66C5-1446-B48C-467CEAF36040}"/>
              </a:ext>
            </a:extLst>
          </p:cNvPr>
          <p:cNvSpPr>
            <a:spLocks noGrp="1"/>
          </p:cNvSpPr>
          <p:nvPr>
            <p:ph type="sldNum" sz="quarter" idx="12"/>
          </p:nvPr>
        </p:nvSpPr>
        <p:spPr/>
        <p:txBody>
          <a:bodyPr/>
          <a:lstStyle/>
          <a:p>
            <a:fld id="{3A98EE3D-8CD1-4C3F-BD1C-C98C9596463C}" type="slidenum">
              <a:rPr lang="en-US" smtClean="0"/>
              <a:t>8</a:t>
            </a:fld>
            <a:endParaRPr lang="en-US" dirty="0"/>
          </a:p>
        </p:txBody>
      </p:sp>
    </p:spTree>
    <p:extLst>
      <p:ext uri="{BB962C8B-B14F-4D97-AF65-F5344CB8AC3E}">
        <p14:creationId xmlns:p14="http://schemas.microsoft.com/office/powerpoint/2010/main" val="1955250132"/>
      </p:ext>
    </p:extLst>
  </p:cSld>
  <p:clrMapOvr>
    <a:overrideClrMapping bg1="lt1" tx1="dk1" bg2="lt2" tx2="dk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7812EC0-1190-AF4C-BD12-37161C51427A}"/>
              </a:ext>
            </a:extLst>
          </p:cNvPr>
          <p:cNvSpPr>
            <a:spLocks noGrp="1"/>
          </p:cNvSpPr>
          <p:nvPr>
            <p:ph type="title"/>
          </p:nvPr>
        </p:nvSpPr>
        <p:spPr/>
        <p:txBody>
          <a:bodyPr/>
          <a:lstStyle/>
          <a:p>
            <a:r>
              <a:rPr lang="en-US" dirty="0"/>
              <a:t>SHAPES</a:t>
            </a:r>
          </a:p>
        </p:txBody>
      </p:sp>
      <p:sp>
        <p:nvSpPr>
          <p:cNvPr id="5" name="Content Placeholder 4">
            <a:extLst>
              <a:ext uri="{FF2B5EF4-FFF2-40B4-BE49-F238E27FC236}">
                <a16:creationId xmlns:a16="http://schemas.microsoft.com/office/drawing/2014/main" id="{A916AFC1-0A54-4D40-B1D7-510A7EA088F4}"/>
              </a:ext>
            </a:extLst>
          </p:cNvPr>
          <p:cNvSpPr>
            <a:spLocks noGrp="1"/>
          </p:cNvSpPr>
          <p:nvPr>
            <p:ph sz="half" idx="1"/>
          </p:nvPr>
        </p:nvSpPr>
        <p:spPr>
          <a:xfrm>
            <a:off x="581193" y="2228003"/>
            <a:ext cx="2398475" cy="3633047"/>
          </a:xfrm>
        </p:spPr>
        <p:txBody>
          <a:bodyPr/>
          <a:lstStyle/>
          <a:p>
            <a:endParaRPr lang="en-US" dirty="0"/>
          </a:p>
        </p:txBody>
      </p:sp>
      <p:sp>
        <p:nvSpPr>
          <p:cNvPr id="6" name="Content Placeholder 5">
            <a:extLst>
              <a:ext uri="{FF2B5EF4-FFF2-40B4-BE49-F238E27FC236}">
                <a16:creationId xmlns:a16="http://schemas.microsoft.com/office/drawing/2014/main" id="{EB0B49DB-F29F-D14C-97DF-D7734AE9E9D9}"/>
              </a:ext>
            </a:extLst>
          </p:cNvPr>
          <p:cNvSpPr>
            <a:spLocks noGrp="1"/>
          </p:cNvSpPr>
          <p:nvPr>
            <p:ph sz="half" idx="2"/>
          </p:nvPr>
        </p:nvSpPr>
        <p:spPr>
          <a:xfrm>
            <a:off x="2979669" y="2228003"/>
            <a:ext cx="8631140" cy="3633047"/>
          </a:xfrm>
        </p:spPr>
        <p:txBody>
          <a:bodyPr/>
          <a:lstStyle/>
          <a:p>
            <a:pPr marL="0" indent="0">
              <a:buNone/>
            </a:pPr>
            <a:r>
              <a:rPr lang="en-SG" dirty="0"/>
              <a:t>The Science, Health and Policy-relevant Ethics in Singapore (SHAPES) Initiative is a programme at the Centre for Biomedical Ethics, National University of Singapore funded by Singapore’s National Medical Research Council. </a:t>
            </a:r>
          </a:p>
          <a:p>
            <a:pPr marL="0" indent="0">
              <a:buNone/>
            </a:pPr>
            <a:endParaRPr lang="en-US" dirty="0"/>
          </a:p>
        </p:txBody>
      </p:sp>
      <p:pic>
        <p:nvPicPr>
          <p:cNvPr id="10" name="Picture 9" descr="A screenshot of a social media post&#10;&#10;Description automatically generated">
            <a:extLst>
              <a:ext uri="{FF2B5EF4-FFF2-40B4-BE49-F238E27FC236}">
                <a16:creationId xmlns:a16="http://schemas.microsoft.com/office/drawing/2014/main" id="{A6AC9381-D29E-904E-9EFC-D7D2579B868B}"/>
              </a:ext>
            </a:extLst>
          </p:cNvPr>
          <p:cNvPicPr>
            <a:picLocks noChangeAspect="1"/>
          </p:cNvPicPr>
          <p:nvPr/>
        </p:nvPicPr>
        <p:blipFill>
          <a:blip r:embed="rId3"/>
          <a:stretch>
            <a:fillRect/>
          </a:stretch>
        </p:blipFill>
        <p:spPr>
          <a:xfrm>
            <a:off x="581192" y="2228002"/>
            <a:ext cx="2398476" cy="3633047"/>
          </a:xfrm>
          <a:prstGeom prst="rect">
            <a:avLst/>
          </a:prstGeom>
        </p:spPr>
      </p:pic>
      <p:sp>
        <p:nvSpPr>
          <p:cNvPr id="2" name="Footer Placeholder 1">
            <a:extLst>
              <a:ext uri="{FF2B5EF4-FFF2-40B4-BE49-F238E27FC236}">
                <a16:creationId xmlns:a16="http://schemas.microsoft.com/office/drawing/2014/main" id="{5A64F28F-5BFE-CD46-B55F-A87A64FD112D}"/>
              </a:ext>
            </a:extLst>
          </p:cNvPr>
          <p:cNvSpPr>
            <a:spLocks noGrp="1"/>
          </p:cNvSpPr>
          <p:nvPr>
            <p:ph type="ftr" sz="quarter" idx="11"/>
          </p:nvPr>
        </p:nvSpPr>
        <p:spPr/>
        <p:txBody>
          <a:bodyPr/>
          <a:lstStyle/>
          <a:p>
            <a:endParaRPr lang="en-US" dirty="0"/>
          </a:p>
        </p:txBody>
      </p:sp>
      <p:sp>
        <p:nvSpPr>
          <p:cNvPr id="3" name="Slide Number Placeholder 2">
            <a:extLst>
              <a:ext uri="{FF2B5EF4-FFF2-40B4-BE49-F238E27FC236}">
                <a16:creationId xmlns:a16="http://schemas.microsoft.com/office/drawing/2014/main" id="{41B360BB-50EE-9143-A8B4-2E546599223B}"/>
              </a:ext>
            </a:extLst>
          </p:cNvPr>
          <p:cNvSpPr>
            <a:spLocks noGrp="1"/>
          </p:cNvSpPr>
          <p:nvPr>
            <p:ph type="sldNum" sz="quarter" idx="12"/>
          </p:nvPr>
        </p:nvSpPr>
        <p:spPr/>
        <p:txBody>
          <a:bodyPr/>
          <a:lstStyle/>
          <a:p>
            <a:fld id="{3A98EE3D-8CD1-4C3F-BD1C-C98C9596463C}" type="slidenum">
              <a:rPr lang="en-US" smtClean="0"/>
              <a:t>9</a:t>
            </a:fld>
            <a:endParaRPr lang="en-US" dirty="0"/>
          </a:p>
        </p:txBody>
      </p:sp>
    </p:spTree>
    <p:extLst>
      <p:ext uri="{BB962C8B-B14F-4D97-AF65-F5344CB8AC3E}">
        <p14:creationId xmlns:p14="http://schemas.microsoft.com/office/powerpoint/2010/main" val="2400869880"/>
      </p:ext>
    </p:extLst>
  </p:cSld>
  <p:clrMapOvr>
    <a:masterClrMapping/>
  </p:clrMapOvr>
</p:sld>
</file>

<file path=ppt/theme/theme1.xml><?xml version="1.0" encoding="utf-8"?>
<a:theme xmlns:a="http://schemas.openxmlformats.org/drawingml/2006/main" name="DividendVTI">
  <a:themeElements>
    <a:clrScheme name="">
      <a:dk1>
        <a:srgbClr val="000000"/>
      </a:dk1>
      <a:lt1>
        <a:srgbClr val="FFFFFF"/>
      </a:lt1>
      <a:dk2>
        <a:srgbClr val="272441"/>
      </a:dk2>
      <a:lt2>
        <a:srgbClr val="E2E6E8"/>
      </a:lt2>
      <a:accent1>
        <a:srgbClr val="BF9988"/>
      </a:accent1>
      <a:accent2>
        <a:srgbClr val="AFA077"/>
      </a:accent2>
      <a:accent3>
        <a:srgbClr val="A1A77E"/>
      </a:accent3>
      <a:accent4>
        <a:srgbClr val="8CAA74"/>
      </a:accent4>
      <a:accent5>
        <a:srgbClr val="82AC81"/>
      </a:accent5>
      <a:accent6>
        <a:srgbClr val="77AE8D"/>
      </a:accent6>
      <a:hlink>
        <a:srgbClr val="5E899D"/>
      </a:hlink>
      <a:folHlink>
        <a:srgbClr val="7F7F7F"/>
      </a:folHlink>
    </a:clrScheme>
    <a:fontScheme name="Dividend">
      <a:majorFont>
        <a:latin typeface="Century Schoolbook"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VTI" id="{97558BDE-0B66-457C-BB6F-7B1B22DAA9B8}" vid="{F53508A3-AC60-448A-AF37-934D5F1A0D5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TotalTime>
  <Words>458</Words>
  <Application>Microsoft Office PowerPoint</Application>
  <PresentationFormat>Widescreen</PresentationFormat>
  <Paragraphs>63</Paragraphs>
  <Slides>16</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Calibri</vt:lpstr>
      <vt:lpstr>Century Schoolbook</vt:lpstr>
      <vt:lpstr>Franklin Gothic Book</vt:lpstr>
      <vt:lpstr>Gill Sans MT</vt:lpstr>
      <vt:lpstr>Wingdings 2</vt:lpstr>
      <vt:lpstr>DividendVTI</vt:lpstr>
      <vt:lpstr>How A.I. can Support Responsible Healthcare</vt:lpstr>
      <vt:lpstr>Hippocratic Oath</vt:lpstr>
      <vt:lpstr>Primum non nocere</vt:lpstr>
      <vt:lpstr>Classification of Digital Health Interventions v1.0</vt:lpstr>
      <vt:lpstr>Examples of AI in healthcare</vt:lpstr>
      <vt:lpstr>PowerPoint Presentation</vt:lpstr>
      <vt:lpstr>Unique characteristics in healthcare for AI</vt:lpstr>
      <vt:lpstr>BIAS</vt:lpstr>
      <vt:lpstr>SHAPES</vt:lpstr>
      <vt:lpstr>Framework</vt:lpstr>
      <vt:lpstr>Responsible healthcare</vt:lpstr>
      <vt:lpstr>Practicing Medicine</vt:lpstr>
      <vt:lpstr>How A.I. can support responsible healthcare </vt:lpstr>
      <vt:lpstr>Data = knowledge</vt:lpstr>
      <vt:lpstr>Examples – complex patient facing a.i.</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A.I. can Support Responsible Healthcare</dc:title>
  <dc:creator>Shing Yuen Teo</dc:creator>
  <cp:lastModifiedBy>Shing Yuen Teo</cp:lastModifiedBy>
  <cp:revision>4</cp:revision>
  <dcterms:created xsi:type="dcterms:W3CDTF">2019-11-11T09:23:01Z</dcterms:created>
  <dcterms:modified xsi:type="dcterms:W3CDTF">2019-11-14T10:09:40Z</dcterms:modified>
</cp:coreProperties>
</file>